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jGYD1SGD3shuubia/UssFYb3YP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27F374-945A-49E9-A7BC-9E71154D4B91}">
  <a:tblStyle styleId="{4727F374-945A-49E9-A7BC-9E71154D4B9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customschemas.google.com/relationships/presentationmetadata" Target="meta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bba4c8f2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28bba4c8f2b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bba4c8f2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8bba4c8f2b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bba4c8f2b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28bba4c8f2b_1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bba4c8f2b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28bba4c8f2b_1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bba4c8f2b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28bba4c8f2b_1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bba4c8f2b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28bba4c8f2b_1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bba4c8f2b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28bba4c8f2b_1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8bba4c8f2b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28bba4c8f2b_1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bba4c8f2b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28bba4c8f2b_1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8bba4c8f2b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28bba4c8f2b_1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bba4c8f2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28bba4c8f2b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bba4c8f2b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28bba4c8f2b_1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bba4c8f2b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28bba4c8f2b_1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bba4c8f2b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28bba4c8f2b_1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bba4c8f2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28bba4c8f2b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bba4c8f2b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g28bba4c8f2b_1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bba4c8f2b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28bba4c8f2b_1_5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bba4c8f2b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28bba4c8f2b_1_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8bba4c8f2b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28bba4c8f2b_1_4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8bba4c8f2b_1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4" name="Google Shape;494;g28bba4c8f2b_1_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bba4c8f2b_1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28bba4c8f2b_1_1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8bba4c8f2b_1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g28bba4c8f2b_1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8bba4c8f2b_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5" name="Google Shape;515;g28bba4c8f2b_1_6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8c5b74efa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9" name="Google Shape;529;g28c5b74efab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8c5b74ef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28c5b74efab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8bba4c8f2b_1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g28bba4c8f2b_1_7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8" name="Google Shape;57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8c5b74efa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g28c5b74efa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c5b74ef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6" name="Google Shape;596;g28c5b74efab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c5b74ef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5" name="Google Shape;605;g28c5b74efab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c5b74efa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4" name="Google Shape;614;g28c5b74efab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bba4c8f2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28bba4c8f2b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8c5b74efa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28c5b74efab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8c5b74efa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2" name="Google Shape;632;g28c5b74efa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bba4c8f2b_1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g28bba4c8f2b_1_8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8bba4c8f2b_1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0" name="Google Shape;650;g28bba4c8f2b_1_8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8bba4c8f2b_1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3" name="Google Shape;663;g28bba4c8f2b_1_8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8bba4c8f2b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7" name="Google Shape;687;g28bba4c8f2b_1_6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8bba4c8f2b_1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g28bba4c8f2b_1_7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bba4c8f2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28bba4c8f2b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bba4c8f2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28bba4c8f2b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bba4c8f2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28bba4c8f2b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bba4c8f2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8bba4c8f2b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/>
        </p:txBody>
      </p:sp>
      <p:sp>
        <p:nvSpPr>
          <p:cNvPr id="36" name="Google Shape;3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5.jpg"/><Relationship Id="rId4" Type="http://schemas.openxmlformats.org/officeDocument/2006/relationships/image" Target="../media/image11.jpg"/><Relationship Id="rId9" Type="http://schemas.openxmlformats.org/officeDocument/2006/relationships/image" Target="../media/image17.jpg"/><Relationship Id="rId5" Type="http://schemas.openxmlformats.org/officeDocument/2006/relationships/image" Target="../media/image21.jpg"/><Relationship Id="rId6" Type="http://schemas.openxmlformats.org/officeDocument/2006/relationships/image" Target="../media/image15.jpg"/><Relationship Id="rId7" Type="http://schemas.openxmlformats.org/officeDocument/2006/relationships/image" Target="../media/image14.jpg"/><Relationship Id="rId8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png"/><Relationship Id="rId4" Type="http://schemas.openxmlformats.org/officeDocument/2006/relationships/image" Target="../media/image48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italojs/facial-landmarks-recognition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9.png"/><Relationship Id="rId13" Type="http://schemas.openxmlformats.org/officeDocument/2006/relationships/image" Target="../media/image62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14" Type="http://schemas.openxmlformats.org/officeDocument/2006/relationships/image" Target="../media/image73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jpg"/><Relationship Id="rId4" Type="http://schemas.openxmlformats.org/officeDocument/2006/relationships/image" Target="../media/image89.jp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6.png"/><Relationship Id="rId7" Type="http://schemas.openxmlformats.org/officeDocument/2006/relationships/image" Target="../media/image63.png"/><Relationship Id="rId8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20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459973" y="5207618"/>
            <a:ext cx="327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Project. </a:t>
            </a: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FDC 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g28bba4c8f2b_0_180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g28bba4c8f2b_0_180"/>
          <p:cNvSpPr txBox="1"/>
          <p:nvPr/>
        </p:nvSpPr>
        <p:spPr>
          <a:xfrm>
            <a:off x="4266820" y="2672718"/>
            <a:ext cx="365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endParaRPr b="1" i="0" sz="7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8bba4c8f2b_0_180"/>
          <p:cNvSpPr txBox="1"/>
          <p:nvPr/>
        </p:nvSpPr>
        <p:spPr>
          <a:xfrm>
            <a:off x="4158609" y="4096357"/>
            <a:ext cx="3874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기능과 실용성을 중시한 스타일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8bba4c8f2b_0_180"/>
          <p:cNvSpPr/>
          <p:nvPr/>
        </p:nvSpPr>
        <p:spPr>
          <a:xfrm>
            <a:off x="1163052" y="2129883"/>
            <a:ext cx="9882000" cy="30777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8bba4c8f2b_0_180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8bba4c8f2b_0_180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데이터셋 (image)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8bba4c8f2b_0_180"/>
          <p:cNvSpPr txBox="1"/>
          <p:nvPr/>
        </p:nvSpPr>
        <p:spPr>
          <a:xfrm>
            <a:off x="4266825" y="2732425"/>
            <a:ext cx="3874800" cy="21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얼굴이 찍힌 사진파일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(png, 크기 다양)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g28bba4c8f2b_1_11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" name="Google Shape;222;g28bba4c8f2b_1_114"/>
          <p:cNvSpPr txBox="1"/>
          <p:nvPr/>
        </p:nvSpPr>
        <p:spPr>
          <a:xfrm>
            <a:off x="4266820" y="2672718"/>
            <a:ext cx="365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Modern</a:t>
            </a:r>
            <a:endParaRPr b="1" i="0" sz="7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8bba4c8f2b_1_114"/>
          <p:cNvSpPr txBox="1"/>
          <p:nvPr/>
        </p:nvSpPr>
        <p:spPr>
          <a:xfrm>
            <a:off x="4158609" y="4096357"/>
            <a:ext cx="3874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기능과 실용성을 중시한 스타일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8bba4c8f2b_1_114"/>
          <p:cNvSpPr/>
          <p:nvPr/>
        </p:nvSpPr>
        <p:spPr>
          <a:xfrm>
            <a:off x="1163052" y="2129883"/>
            <a:ext cx="9882000" cy="30777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8bba4c8f2b_1_11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8bba4c8f2b_1_11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데이터셋 (image)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28bba4c8f2b_1_114"/>
          <p:cNvPicPr preferRelativeResize="0"/>
          <p:nvPr/>
        </p:nvPicPr>
        <p:blipFill rotWithShape="1">
          <a:blip r:embed="rId3">
            <a:alphaModFix/>
          </a:blip>
          <a:srcRect b="22001" l="0" r="0" t="0"/>
          <a:stretch/>
        </p:blipFill>
        <p:spPr>
          <a:xfrm>
            <a:off x="7886000" y="4024125"/>
            <a:ext cx="1604926" cy="19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8bba4c8f2b_1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5856" y="1387350"/>
            <a:ext cx="1860146" cy="330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8bba4c8f2b_1_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4412" y="4074126"/>
            <a:ext cx="2753848" cy="206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8bba4c8f2b_1_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6875" y="1654326"/>
            <a:ext cx="1533825" cy="22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8bba4c8f2b_1_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4925" y="2586375"/>
            <a:ext cx="1468621" cy="1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8bba4c8f2b_1_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6223" y="3782625"/>
            <a:ext cx="1653375" cy="22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8bba4c8f2b_1_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20275" y="1657100"/>
            <a:ext cx="1860150" cy="24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8bba4c8f2b_1_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96275" y="2026149"/>
            <a:ext cx="1653375" cy="189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8bba4c8f2b_1_1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30250" y="3373200"/>
            <a:ext cx="1714176" cy="228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g28bba4c8f2b_1_151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g28bba4c8f2b_1_151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8bba4c8f2b_1_151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데이터셋 (json)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28bba4c8f2b_1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651" y="2502250"/>
            <a:ext cx="3492107" cy="36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8bba4c8f2b_1_151"/>
          <p:cNvSpPr txBox="1"/>
          <p:nvPr/>
        </p:nvSpPr>
        <p:spPr>
          <a:xfrm>
            <a:off x="7955031" y="1099375"/>
            <a:ext cx="16404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 기준으로 </a:t>
            </a:r>
            <a:b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몇 번째 사진인지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8bba4c8f2b_1_151"/>
          <p:cNvSpPr txBox="1"/>
          <p:nvPr/>
        </p:nvSpPr>
        <p:spPr>
          <a:xfrm>
            <a:off x="1410450" y="1166650"/>
            <a:ext cx="38526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생년, 현재나이, 촬영당시나이, 데이터형식, 데이터크기,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촬영장비, 바운딩박스, 랜드마크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g28bba4c8f2b_1_151"/>
          <p:cNvGrpSpPr/>
          <p:nvPr/>
        </p:nvGrpSpPr>
        <p:grpSpPr>
          <a:xfrm>
            <a:off x="5700253" y="1285508"/>
            <a:ext cx="5081310" cy="4835042"/>
            <a:chOff x="5700253" y="1590308"/>
            <a:chExt cx="5081310" cy="4835042"/>
          </a:xfrm>
        </p:grpSpPr>
        <p:pic>
          <p:nvPicPr>
            <p:cNvPr id="247" name="Google Shape;247;g28bba4c8f2b_1_1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00253" y="1595377"/>
              <a:ext cx="5081310" cy="4829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28bba4c8f2b_1_151"/>
            <p:cNvSpPr/>
            <p:nvPr/>
          </p:nvSpPr>
          <p:spPr>
            <a:xfrm>
              <a:off x="6953108" y="1590308"/>
              <a:ext cx="455700" cy="2835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28bba4c8f2b_1_151"/>
            <p:cNvSpPr/>
            <p:nvPr/>
          </p:nvSpPr>
          <p:spPr>
            <a:xfrm>
              <a:off x="5917718" y="1854283"/>
              <a:ext cx="246600" cy="2154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g28bba4c8f2b_1_151"/>
            <p:cNvSpPr/>
            <p:nvPr/>
          </p:nvSpPr>
          <p:spPr>
            <a:xfrm>
              <a:off x="5860391" y="2069563"/>
              <a:ext cx="596700" cy="283500"/>
            </a:xfrm>
            <a:prstGeom prst="ellipse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g28bba4c8f2b_1_151"/>
            <p:cNvSpPr/>
            <p:nvPr/>
          </p:nvSpPr>
          <p:spPr>
            <a:xfrm>
              <a:off x="7408687" y="1590308"/>
              <a:ext cx="455700" cy="283500"/>
            </a:xfrm>
            <a:prstGeom prst="ellipse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28bba4c8f2b_1_151"/>
            <p:cNvSpPr/>
            <p:nvPr/>
          </p:nvSpPr>
          <p:spPr>
            <a:xfrm>
              <a:off x="7864266" y="1624383"/>
              <a:ext cx="295200" cy="215400"/>
            </a:xfrm>
            <a:prstGeom prst="ellipse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g28bba4c8f2b_1_151"/>
            <p:cNvSpPr/>
            <p:nvPr/>
          </p:nvSpPr>
          <p:spPr>
            <a:xfrm>
              <a:off x="5834400" y="2591659"/>
              <a:ext cx="932400" cy="215400"/>
            </a:xfrm>
            <a:prstGeom prst="ellipse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28bba4c8f2b_1_151"/>
            <p:cNvSpPr/>
            <p:nvPr/>
          </p:nvSpPr>
          <p:spPr>
            <a:xfrm>
              <a:off x="8896620" y="1624383"/>
              <a:ext cx="246600" cy="215400"/>
            </a:xfrm>
            <a:prstGeom prst="ellipse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28bba4c8f2b_1_151"/>
            <p:cNvSpPr/>
            <p:nvPr/>
          </p:nvSpPr>
          <p:spPr>
            <a:xfrm>
              <a:off x="5845614" y="3773749"/>
              <a:ext cx="733800" cy="215400"/>
            </a:xfrm>
            <a:prstGeom prst="ellipse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28bba4c8f2b_1_151"/>
            <p:cNvSpPr/>
            <p:nvPr/>
          </p:nvSpPr>
          <p:spPr>
            <a:xfrm>
              <a:off x="5859661" y="4210280"/>
              <a:ext cx="4270800" cy="972300"/>
            </a:xfrm>
            <a:prstGeom prst="rect">
              <a:avLst/>
            </a:prstGeom>
            <a:noFill/>
            <a:ln cap="flat" cmpd="sng" w="2857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g28bba4c8f2b_1_151"/>
            <p:cNvSpPr txBox="1"/>
            <p:nvPr/>
          </p:nvSpPr>
          <p:spPr>
            <a:xfrm>
              <a:off x="7232676" y="2221879"/>
              <a:ext cx="10068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US" sz="1200" u="none" cap="none" strike="noStrike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(현재나이)</a:t>
              </a:r>
              <a:endParaRPr b="1" i="1" sz="1200" u="none" cap="none" strike="noStrike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g28bba4c8f2b_1_151"/>
            <p:cNvSpPr txBox="1"/>
            <p:nvPr/>
          </p:nvSpPr>
          <p:spPr>
            <a:xfrm>
              <a:off x="7231800" y="2486814"/>
              <a:ext cx="13422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US" sz="1200" u="none" cap="none" strike="noStrike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(촬영당시 나이)</a:t>
              </a:r>
              <a:endParaRPr b="1" i="1" sz="1200" u="none" cap="none" strike="noStrike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g28bba4c8f2b_1_151"/>
            <p:cNvSpPr txBox="1"/>
            <p:nvPr/>
          </p:nvSpPr>
          <p:spPr>
            <a:xfrm>
              <a:off x="7365057" y="3908154"/>
              <a:ext cx="13422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US" sz="1200" u="none" cap="none" strike="noStrike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(성별)</a:t>
              </a:r>
              <a:endParaRPr b="1" i="1" sz="1200" u="none" cap="none" strike="noStrike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g28bba4c8f2b_1_151"/>
            <p:cNvSpPr/>
            <p:nvPr/>
          </p:nvSpPr>
          <p:spPr>
            <a:xfrm>
              <a:off x="5859661" y="5182536"/>
              <a:ext cx="4841100" cy="1177200"/>
            </a:xfrm>
            <a:prstGeom prst="rect">
              <a:avLst/>
            </a:prstGeom>
            <a:noFill/>
            <a:ln cap="flat" cmpd="sng" w="2857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g28bba4c8f2b_1_151"/>
            <p:cNvSpPr txBox="1"/>
            <p:nvPr/>
          </p:nvSpPr>
          <p:spPr>
            <a:xfrm>
              <a:off x="9058087" y="3908154"/>
              <a:ext cx="10725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US" sz="1200" u="none" cap="none" strike="noStrike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(바운딩박스)</a:t>
              </a:r>
              <a:endParaRPr b="1" i="1" sz="1200" u="none" cap="none" strike="noStrike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28bba4c8f2b_1_151"/>
            <p:cNvSpPr txBox="1"/>
            <p:nvPr/>
          </p:nvSpPr>
          <p:spPr>
            <a:xfrm>
              <a:off x="9821006" y="4884604"/>
              <a:ext cx="9324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US" sz="1200" u="none" cap="none" strike="noStrike">
                  <a:solidFill>
                    <a:srgbClr val="FAFAFA"/>
                  </a:solidFill>
                  <a:latin typeface="Calibri"/>
                  <a:ea typeface="Calibri"/>
                  <a:cs typeface="Calibri"/>
                  <a:sym typeface="Calibri"/>
                </a:rPr>
                <a:t>(랜드마크)</a:t>
              </a:r>
              <a:endParaRPr b="1" i="1" sz="1200" u="none" cap="none" strike="noStrike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g28bba4c8f2b_1_151"/>
          <p:cNvSpPr txBox="1"/>
          <p:nvPr/>
        </p:nvSpPr>
        <p:spPr>
          <a:xfrm>
            <a:off x="4197637" y="3844712"/>
            <a:ext cx="1141500" cy="382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(바운딩박스)</a:t>
            </a:r>
            <a:endParaRPr b="1" i="1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8bba4c8f2b_1_151"/>
          <p:cNvSpPr txBox="1"/>
          <p:nvPr/>
        </p:nvSpPr>
        <p:spPr>
          <a:xfrm>
            <a:off x="3911648" y="5378262"/>
            <a:ext cx="992400" cy="382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(랜드마크)</a:t>
            </a:r>
            <a:endParaRPr b="1" i="1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g28bba4c8f2b_1_151"/>
          <p:cNvCxnSpPr>
            <a:stCxn id="264" idx="1"/>
          </p:cNvCxnSpPr>
          <p:nvPr/>
        </p:nvCxnSpPr>
        <p:spPr>
          <a:xfrm rot="10800000">
            <a:off x="3596348" y="5193012"/>
            <a:ext cx="315300" cy="37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g28bba4c8f2b_1_18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g28bba4c8f2b_1_18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8bba4c8f2b_1_18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8bba4c8f2b_1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052" y="1253700"/>
            <a:ext cx="6113976" cy="47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8bba4c8f2b_1_186"/>
          <p:cNvSpPr txBox="1"/>
          <p:nvPr/>
        </p:nvSpPr>
        <p:spPr>
          <a:xfrm>
            <a:off x="7221201" y="1634700"/>
            <a:ext cx="430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 데이터셋 연령 분포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10~20대 위주로 데이터가 많은 상태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8bba4c8f2b_1_186"/>
          <p:cNvSpPr txBox="1"/>
          <p:nvPr/>
        </p:nvSpPr>
        <p:spPr>
          <a:xfrm>
            <a:off x="1295400" y="838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 분포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g28bba4c8f2b_1_26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g28bba4c8f2b_1_26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8bba4c8f2b_1_26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28bba4c8f2b_1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700" y="1228375"/>
            <a:ext cx="9206601" cy="48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8bba4c8f2b_1_262"/>
          <p:cNvSpPr txBox="1"/>
          <p:nvPr/>
        </p:nvSpPr>
        <p:spPr>
          <a:xfrm>
            <a:off x="1295400" y="838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 분포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8bba4c8f2b_1_262"/>
          <p:cNvSpPr txBox="1"/>
          <p:nvPr/>
        </p:nvSpPr>
        <p:spPr>
          <a:xfrm>
            <a:off x="2965750" y="5941825"/>
            <a:ext cx="880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 set / Test set 유사: Train/Test set은 균등하게 나누어진 것 확인할 수 있음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g28bba4c8f2b_1_28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g28bba4c8f2b_1_28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8bba4c8f2b_1_28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8bba4c8f2b_1_286"/>
          <p:cNvSpPr txBox="1"/>
          <p:nvPr/>
        </p:nvSpPr>
        <p:spPr>
          <a:xfrm>
            <a:off x="1143000" y="1286375"/>
            <a:ext cx="1114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(train set) female이 male보다 많음 : female로 오버피팅될 수 있음 (계층적 동일하게 학습 필요)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28bba4c8f2b_1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456" y="5399832"/>
            <a:ext cx="2622822" cy="99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8bba4c8f2b_1_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7930" y="5399832"/>
            <a:ext cx="2606325" cy="99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8bba4c8f2b_1_2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400" y="1787100"/>
            <a:ext cx="9202898" cy="355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8bba4c8f2b_1_286"/>
          <p:cNvSpPr txBox="1"/>
          <p:nvPr/>
        </p:nvSpPr>
        <p:spPr>
          <a:xfrm>
            <a:off x="1295400" y="838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Gender 분포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g28bba4c8f2b_1_337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g28bba4c8f2b_1_337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8bba4c8f2b_1_337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8bba4c8f2b_1_337"/>
          <p:cNvSpPr txBox="1"/>
          <p:nvPr/>
        </p:nvSpPr>
        <p:spPr>
          <a:xfrm>
            <a:off x="1143000" y="1286375"/>
            <a:ext cx="1114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Film과 Digital간 거의 차이 없음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8bba4c8f2b_1_337"/>
          <p:cNvSpPr txBox="1"/>
          <p:nvPr/>
        </p:nvSpPr>
        <p:spPr>
          <a:xfrm>
            <a:off x="1295400" y="838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Device 분포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28bba4c8f2b_1_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251" y="5426908"/>
            <a:ext cx="2548983" cy="96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8bba4c8f2b_1_3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1978" y="5411178"/>
            <a:ext cx="2548967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8bba4c8f2b_1_3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1534" y="1787100"/>
            <a:ext cx="9401115" cy="3574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g28bba4c8f2b_1_29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g28bba4c8f2b_1_29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8bba4c8f2b_1_29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28bba4c8f2b_1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25" y="3008550"/>
            <a:ext cx="5047798" cy="22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8bba4c8f2b_1_292"/>
          <p:cNvSpPr txBox="1"/>
          <p:nvPr/>
        </p:nvSpPr>
        <p:spPr>
          <a:xfrm>
            <a:off x="1295400" y="838200"/>
            <a:ext cx="567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Pictured_year (사진촬영연도) 분포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8bba4c8f2b_1_292"/>
          <p:cNvSpPr txBox="1"/>
          <p:nvPr/>
        </p:nvSpPr>
        <p:spPr>
          <a:xfrm>
            <a:off x="1143000" y="1286375"/>
            <a:ext cx="1114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2023년 이후로 그래프가 그려지는 것을 보아 데이터가 일부 오염된 것을 확인할 수 있음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28bba4c8f2b_1_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2825" y="2948626"/>
            <a:ext cx="5115026" cy="22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8bba4c8f2b_1_292"/>
          <p:cNvSpPr txBox="1"/>
          <p:nvPr/>
        </p:nvSpPr>
        <p:spPr>
          <a:xfrm>
            <a:off x="1153700" y="1778975"/>
            <a:ext cx="943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→  2023년 이후 데이터 삭제: 2023년까지만 출력되는 것 확인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g28bba4c8f2b_1_371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" name="Google Shape;327;g28bba4c8f2b_1_371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8bba4c8f2b_1_371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8bba4c8f2b_1_371"/>
          <p:cNvSpPr txBox="1"/>
          <p:nvPr/>
        </p:nvSpPr>
        <p:spPr>
          <a:xfrm>
            <a:off x="1295400" y="838200"/>
            <a:ext cx="567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 detecting이 잘 되지 않는 데이터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28bba4c8f2b_1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375" y="1942524"/>
            <a:ext cx="5252057" cy="41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8bba4c8f2b_1_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0738" y="1942524"/>
            <a:ext cx="5169313" cy="41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8bba4c8f2b_1_371"/>
          <p:cNvPicPr preferRelativeResize="0"/>
          <p:nvPr/>
        </p:nvPicPr>
        <p:blipFill rotWithShape="1">
          <a:blip r:embed="rId5">
            <a:alphaModFix/>
          </a:blip>
          <a:srcRect b="0" l="0" r="6208" t="0"/>
          <a:stretch/>
        </p:blipFill>
        <p:spPr>
          <a:xfrm>
            <a:off x="7468867" y="935063"/>
            <a:ext cx="4050466" cy="6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8bba4c8f2b_1_371"/>
          <p:cNvSpPr txBox="1"/>
          <p:nvPr/>
        </p:nvSpPr>
        <p:spPr>
          <a:xfrm>
            <a:off x="1143000" y="1286375"/>
            <a:ext cx="525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: train, test 데이터 비율은 0.1% 이하로 낮음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g28bba4c8f2b_1_38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" name="Google Shape;339;g28bba4c8f2b_1_38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8bba4c8f2b_1_38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8bba4c8f2b_1_384"/>
          <p:cNvSpPr txBox="1"/>
          <p:nvPr/>
        </p:nvSpPr>
        <p:spPr>
          <a:xfrm>
            <a:off x="1295400" y="838200"/>
            <a:ext cx="567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 detecting이 잘 되지 않는 데이터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28bba4c8f2b_1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000" y="1653900"/>
            <a:ext cx="9531675" cy="49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8bba4c8f2b_1_384"/>
          <p:cNvPicPr preferRelativeResize="0"/>
          <p:nvPr/>
        </p:nvPicPr>
        <p:blipFill rotWithShape="1">
          <a:blip r:embed="rId4">
            <a:alphaModFix/>
          </a:blip>
          <a:srcRect b="0" l="0" r="6208" t="0"/>
          <a:stretch/>
        </p:blipFill>
        <p:spPr>
          <a:xfrm>
            <a:off x="7468867" y="935063"/>
            <a:ext cx="4050466" cy="6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8bba4c8f2b_1_384"/>
          <p:cNvSpPr txBox="1"/>
          <p:nvPr/>
        </p:nvSpPr>
        <p:spPr>
          <a:xfrm>
            <a:off x="1143000" y="1286375"/>
            <a:ext cx="525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: train, test 데이터 비슷한 분포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28bba4c8f2b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420" y="417094"/>
            <a:ext cx="11317487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g28bba4c8f2b_0_104"/>
          <p:cNvCxnSpPr/>
          <p:nvPr/>
        </p:nvCxnSpPr>
        <p:spPr>
          <a:xfrm>
            <a:off x="457437" y="907716"/>
            <a:ext cx="5358000" cy="0"/>
          </a:xfrm>
          <a:prstGeom prst="straightConnector1">
            <a:avLst/>
          </a:prstGeom>
          <a:noFill/>
          <a:ln cap="flat" cmpd="sng" w="190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g28bba4c8f2b_0_104"/>
          <p:cNvSpPr txBox="1"/>
          <p:nvPr/>
        </p:nvSpPr>
        <p:spPr>
          <a:xfrm>
            <a:off x="968866" y="1136725"/>
            <a:ext cx="266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8bba4c8f2b_0_104"/>
          <p:cNvSpPr/>
          <p:nvPr/>
        </p:nvSpPr>
        <p:spPr>
          <a:xfrm>
            <a:off x="506074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8bba4c8f2b_0_104"/>
          <p:cNvSpPr txBox="1"/>
          <p:nvPr/>
        </p:nvSpPr>
        <p:spPr>
          <a:xfrm>
            <a:off x="779839" y="3420097"/>
            <a:ext cx="73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3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8bba4c8f2b_0_104"/>
          <p:cNvSpPr txBox="1"/>
          <p:nvPr/>
        </p:nvSpPr>
        <p:spPr>
          <a:xfrm>
            <a:off x="779839" y="3947208"/>
            <a:ext cx="201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8bba4c8f2b_0_104"/>
          <p:cNvSpPr txBox="1"/>
          <p:nvPr/>
        </p:nvSpPr>
        <p:spPr>
          <a:xfrm>
            <a:off x="816443" y="4792360"/>
            <a:ext cx="19287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배경 및 목표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수행일정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기술스택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8bba4c8f2b_0_104"/>
          <p:cNvSpPr/>
          <p:nvPr/>
        </p:nvSpPr>
        <p:spPr>
          <a:xfrm>
            <a:off x="2846329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8bba4c8f2b_0_104"/>
          <p:cNvSpPr txBox="1"/>
          <p:nvPr/>
        </p:nvSpPr>
        <p:spPr>
          <a:xfrm>
            <a:off x="3120094" y="3420097"/>
            <a:ext cx="79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3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8bba4c8f2b_0_104"/>
          <p:cNvSpPr txBox="1"/>
          <p:nvPr/>
        </p:nvSpPr>
        <p:spPr>
          <a:xfrm>
            <a:off x="3120094" y="3947208"/>
            <a:ext cx="201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EDA &amp; Data Preprocessing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8bba4c8f2b_0_104"/>
          <p:cNvSpPr txBox="1"/>
          <p:nvPr/>
        </p:nvSpPr>
        <p:spPr>
          <a:xfrm>
            <a:off x="3156698" y="4792360"/>
            <a:ext cx="1928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8bba4c8f2b_0_104"/>
          <p:cNvSpPr/>
          <p:nvPr/>
        </p:nvSpPr>
        <p:spPr>
          <a:xfrm>
            <a:off x="5186584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8bba4c8f2b_0_104"/>
          <p:cNvSpPr txBox="1"/>
          <p:nvPr/>
        </p:nvSpPr>
        <p:spPr>
          <a:xfrm>
            <a:off x="5460349" y="3420097"/>
            <a:ext cx="81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3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8bba4c8f2b_0_104"/>
          <p:cNvSpPr txBox="1"/>
          <p:nvPr/>
        </p:nvSpPr>
        <p:spPr>
          <a:xfrm>
            <a:off x="5460349" y="3947208"/>
            <a:ext cx="20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Data Modeling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8bba4c8f2b_0_104"/>
          <p:cNvSpPr txBox="1"/>
          <p:nvPr/>
        </p:nvSpPr>
        <p:spPr>
          <a:xfrm>
            <a:off x="5496953" y="4792360"/>
            <a:ext cx="1928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이미지 인식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성별 분류 모델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나이 분류 모델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8bba4c8f2b_0_104"/>
          <p:cNvSpPr/>
          <p:nvPr/>
        </p:nvSpPr>
        <p:spPr>
          <a:xfrm>
            <a:off x="7526839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28bba4c8f2b_0_104"/>
          <p:cNvSpPr txBox="1"/>
          <p:nvPr/>
        </p:nvSpPr>
        <p:spPr>
          <a:xfrm>
            <a:off x="7800604" y="3420097"/>
            <a:ext cx="82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3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8bba4c8f2b_0_104"/>
          <p:cNvSpPr txBox="1"/>
          <p:nvPr/>
        </p:nvSpPr>
        <p:spPr>
          <a:xfrm>
            <a:off x="7800604" y="3947208"/>
            <a:ext cx="20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Web Service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8bba4c8f2b_0_104"/>
          <p:cNvSpPr txBox="1"/>
          <p:nvPr/>
        </p:nvSpPr>
        <p:spPr>
          <a:xfrm>
            <a:off x="7837208" y="4792360"/>
            <a:ext cx="1928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웹 사용자 인터페이스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8bba4c8f2b_0_104"/>
          <p:cNvSpPr/>
          <p:nvPr/>
        </p:nvSpPr>
        <p:spPr>
          <a:xfrm>
            <a:off x="9812839" y="3028161"/>
            <a:ext cx="1535700" cy="1535700"/>
          </a:xfrm>
          <a:prstGeom prst="ellipse">
            <a:avLst/>
          </a:prstGeom>
          <a:solidFill>
            <a:srgbClr val="7F7C7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28bba4c8f2b_0_104"/>
          <p:cNvSpPr txBox="1"/>
          <p:nvPr/>
        </p:nvSpPr>
        <p:spPr>
          <a:xfrm>
            <a:off x="10086604" y="3420097"/>
            <a:ext cx="82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3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28bba4c8f2b_0_104"/>
          <p:cNvSpPr txBox="1"/>
          <p:nvPr/>
        </p:nvSpPr>
        <p:spPr>
          <a:xfrm>
            <a:off x="10086604" y="3947208"/>
            <a:ext cx="20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8bba4c8f2b_0_104"/>
          <p:cNvSpPr txBox="1"/>
          <p:nvPr/>
        </p:nvSpPr>
        <p:spPr>
          <a:xfrm>
            <a:off x="10123208" y="4792360"/>
            <a:ext cx="1928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향후과제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66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2929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endParaRPr b="0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28bba4c8f2b_1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325" y="1751575"/>
            <a:ext cx="10709274" cy="245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8bba4c8f2b_1_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325" y="4177668"/>
            <a:ext cx="10709266" cy="2469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g28bba4c8f2b_1_397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2" name="Google Shape;352;g28bba4c8f2b_1_397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8bba4c8f2b_1_397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8bba4c8f2b_1_397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 detecting이 잘 되지 않는 데이터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28bba4c8f2b_1_397"/>
          <p:cNvPicPr preferRelativeResize="0"/>
          <p:nvPr/>
        </p:nvPicPr>
        <p:blipFill rotWithShape="1">
          <a:blip r:embed="rId5">
            <a:alphaModFix/>
          </a:blip>
          <a:srcRect b="0" l="0" r="6208" t="0"/>
          <a:stretch/>
        </p:blipFill>
        <p:spPr>
          <a:xfrm>
            <a:off x="7468867" y="935063"/>
            <a:ext cx="4050466" cy="6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8bba4c8f2b_1_397"/>
          <p:cNvSpPr txBox="1"/>
          <p:nvPr/>
        </p:nvSpPr>
        <p:spPr>
          <a:xfrm>
            <a:off x="1143000" y="1286375"/>
            <a:ext cx="605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: train, test 전체 데이터 대비 비율이 비슷함 → 제외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g28bba4c8f2b_1_298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" name="Google Shape;362;g28bba4c8f2b_1_298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28bba4c8f2b_1_298"/>
          <p:cNvSpPr txBox="1"/>
          <p:nvPr/>
        </p:nvSpPr>
        <p:spPr>
          <a:xfrm>
            <a:off x="1193203" y="5307686"/>
            <a:ext cx="187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텍스트를 이곳에 입력해 주세요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28bba4c8f2b_1_298"/>
          <p:cNvSpPr txBox="1"/>
          <p:nvPr/>
        </p:nvSpPr>
        <p:spPr>
          <a:xfrm>
            <a:off x="1411279" y="1101303"/>
            <a:ext cx="296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[정제한 데이터]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Whole dataset:   41,410건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 dataset:      36,839건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dataset:          4,571건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28bba4c8f2b_1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0219" y="1695364"/>
            <a:ext cx="6051059" cy="447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8bba4c8f2b_1_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1275" y="3120900"/>
            <a:ext cx="3499425" cy="129163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8bba4c8f2b_1_298"/>
          <p:cNvSpPr txBox="1"/>
          <p:nvPr/>
        </p:nvSpPr>
        <p:spPr>
          <a:xfrm>
            <a:off x="5685300" y="1101300"/>
            <a:ext cx="577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※ 성별데이터 클래스 불균형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Balancing 필요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8bba4c8f2b_1_298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이트이(가) 표시된 사진&#10;&#10;자동 생성된 설명" id="373" name="Google Shape;3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15"/>
          <p:cNvCxnSpPr/>
          <p:nvPr/>
        </p:nvCxnSpPr>
        <p:spPr>
          <a:xfrm>
            <a:off x="737937" y="2570356"/>
            <a:ext cx="5358063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15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5"/>
          <p:cNvSpPr txBox="1"/>
          <p:nvPr/>
        </p:nvSpPr>
        <p:spPr>
          <a:xfrm>
            <a:off x="1963926" y="2805317"/>
            <a:ext cx="276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Modeling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g28bba4c8f2b_1_30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2" name="Google Shape;382;g28bba4c8f2b_1_30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8bba4c8f2b_1_30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8bba4c8f2b_1_304"/>
          <p:cNvSpPr/>
          <p:nvPr/>
        </p:nvSpPr>
        <p:spPr>
          <a:xfrm>
            <a:off x="5442958" y="1289449"/>
            <a:ext cx="6152400" cy="493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8bba4c8f2b_1_304"/>
          <p:cNvSpPr txBox="1"/>
          <p:nvPr/>
        </p:nvSpPr>
        <p:spPr>
          <a:xfrm>
            <a:off x="5881450" y="3499425"/>
            <a:ext cx="5564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pixel 데이터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(224, 224)로 size변환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얼굴 부위 안면 인식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오픈되어 있는 model활용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(shape_predictor_68_face_landmarks.dat)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g28bba4c8f2b_1_304"/>
          <p:cNvCxnSpPr/>
          <p:nvPr/>
        </p:nvCxnSpPr>
        <p:spPr>
          <a:xfrm>
            <a:off x="5789940" y="2846269"/>
            <a:ext cx="3987900" cy="0"/>
          </a:xfrm>
          <a:prstGeom prst="straightConnector1">
            <a:avLst/>
          </a:prstGeom>
          <a:noFill/>
          <a:ln cap="flat" cmpd="sng" w="9525">
            <a:solidFill>
              <a:srgbClr val="7F7C7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g28bba4c8f2b_1_304"/>
          <p:cNvSpPr txBox="1"/>
          <p:nvPr/>
        </p:nvSpPr>
        <p:spPr>
          <a:xfrm>
            <a:off x="5957648" y="1594426"/>
            <a:ext cx="53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안면인식 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Face Image Detection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28bba4c8f2b_1_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700" y="4446479"/>
            <a:ext cx="1602379" cy="160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8bba4c8f2b_1_3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0570" y="5155230"/>
            <a:ext cx="603658" cy="18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8bba4c8f2b_1_3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4025" y="4738563"/>
            <a:ext cx="1018200" cy="10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g28bba4c8f2b_2_20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g28bba4c8f2b_2_20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8bba4c8f2b_2_20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8bba4c8f2b_2_20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안면인식 (Face image Detection)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8bba4c8f2b_2_20"/>
          <p:cNvSpPr txBox="1"/>
          <p:nvPr/>
        </p:nvSpPr>
        <p:spPr>
          <a:xfrm>
            <a:off x="1442027" y="1358975"/>
            <a:ext cx="11150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28bba4c8f2b_2_20"/>
          <p:cNvPicPr preferRelativeResize="0"/>
          <p:nvPr/>
        </p:nvPicPr>
        <p:blipFill rotWithShape="1">
          <a:blip r:embed="rId3">
            <a:alphaModFix/>
          </a:blip>
          <a:srcRect b="36487" l="36518" r="-427" t="29047"/>
          <a:stretch/>
        </p:blipFill>
        <p:spPr>
          <a:xfrm>
            <a:off x="1765199" y="2512850"/>
            <a:ext cx="818899" cy="65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8bba4c8f2b_2_20"/>
          <p:cNvPicPr preferRelativeResize="0"/>
          <p:nvPr/>
        </p:nvPicPr>
        <p:blipFill rotWithShape="1">
          <a:blip r:embed="rId4">
            <a:alphaModFix/>
          </a:blip>
          <a:srcRect b="11087" l="22311" r="19507" t="12025"/>
          <a:stretch/>
        </p:blipFill>
        <p:spPr>
          <a:xfrm>
            <a:off x="1474302" y="3883425"/>
            <a:ext cx="1451774" cy="13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8bba4c8f2b_2_20"/>
          <p:cNvPicPr preferRelativeResize="0"/>
          <p:nvPr/>
        </p:nvPicPr>
        <p:blipFill rotWithShape="1">
          <a:blip r:embed="rId5">
            <a:alphaModFix/>
          </a:blip>
          <a:srcRect b="12733" l="21954" r="20417" t="12101"/>
          <a:stretch/>
        </p:blipFill>
        <p:spPr>
          <a:xfrm>
            <a:off x="6686300" y="3936050"/>
            <a:ext cx="1451774" cy="13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8bba4c8f2b_2_20"/>
          <p:cNvPicPr preferRelativeResize="0"/>
          <p:nvPr/>
        </p:nvPicPr>
        <p:blipFill rotWithShape="1">
          <a:blip r:embed="rId6">
            <a:alphaModFix/>
          </a:blip>
          <a:srcRect b="37205" l="19784" r="8401" t="21487"/>
          <a:stretch/>
        </p:blipFill>
        <p:spPr>
          <a:xfrm>
            <a:off x="6903088" y="2502018"/>
            <a:ext cx="1018200" cy="71105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8bba4c8f2b_2_20"/>
          <p:cNvSpPr txBox="1"/>
          <p:nvPr/>
        </p:nvSpPr>
        <p:spPr>
          <a:xfrm>
            <a:off x="1884198" y="5255825"/>
            <a:ext cx="9102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0~9세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8bba4c8f2b_2_20"/>
          <p:cNvSpPr txBox="1"/>
          <p:nvPr/>
        </p:nvSpPr>
        <p:spPr>
          <a:xfrm>
            <a:off x="1280650" y="1286375"/>
            <a:ext cx="1023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알려져있는 shape_predictor_68_face_landmarks.dat 를 활용해 입력된 사진의 안면인식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모든 나이대에서 안면인식이 잘 되며, 화소가 낮은 이미지도 인식이 잘 되고 있음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8bba4c8f2b_2_20"/>
          <p:cNvSpPr txBox="1"/>
          <p:nvPr/>
        </p:nvSpPr>
        <p:spPr>
          <a:xfrm>
            <a:off x="6879478" y="5260854"/>
            <a:ext cx="1348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30~39세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28bba4c8f2b_2_20"/>
          <p:cNvSpPr/>
          <p:nvPr/>
        </p:nvSpPr>
        <p:spPr>
          <a:xfrm>
            <a:off x="1925650" y="3411363"/>
            <a:ext cx="4980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28bba4c8f2b_2_20"/>
          <p:cNvSpPr/>
          <p:nvPr/>
        </p:nvSpPr>
        <p:spPr>
          <a:xfrm>
            <a:off x="7227441" y="3411375"/>
            <a:ext cx="4980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28bba4c8f2b_2_20"/>
          <p:cNvPicPr preferRelativeResize="0"/>
          <p:nvPr/>
        </p:nvPicPr>
        <p:blipFill rotWithShape="1">
          <a:blip r:embed="rId7">
            <a:alphaModFix/>
          </a:blip>
          <a:srcRect b="11776" l="23367" r="20280" t="12728"/>
          <a:stretch/>
        </p:blipFill>
        <p:spPr>
          <a:xfrm>
            <a:off x="8401348" y="3942825"/>
            <a:ext cx="1348501" cy="13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8bba4c8f2b_2_20"/>
          <p:cNvPicPr preferRelativeResize="0"/>
          <p:nvPr/>
        </p:nvPicPr>
        <p:blipFill rotWithShape="1">
          <a:blip r:embed="rId8">
            <a:alphaModFix/>
          </a:blip>
          <a:srcRect b="43829" l="23247" r="31524" t="22645"/>
          <a:stretch/>
        </p:blipFill>
        <p:spPr>
          <a:xfrm>
            <a:off x="8620564" y="2530269"/>
            <a:ext cx="910068" cy="64008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8bba4c8f2b_2_20"/>
          <p:cNvSpPr/>
          <p:nvPr/>
        </p:nvSpPr>
        <p:spPr>
          <a:xfrm>
            <a:off x="8835143" y="3411375"/>
            <a:ext cx="4980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28bba4c8f2b_2_20"/>
          <p:cNvSpPr txBox="1"/>
          <p:nvPr/>
        </p:nvSpPr>
        <p:spPr>
          <a:xfrm>
            <a:off x="8584559" y="5258237"/>
            <a:ext cx="1178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40~49세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g28bba4c8f2b_2_20"/>
          <p:cNvPicPr preferRelativeResize="0"/>
          <p:nvPr/>
        </p:nvPicPr>
        <p:blipFill rotWithShape="1">
          <a:blip r:embed="rId9">
            <a:alphaModFix/>
          </a:blip>
          <a:srcRect b="12769" l="22390" r="20906" t="11627"/>
          <a:stretch/>
        </p:blipFill>
        <p:spPr>
          <a:xfrm>
            <a:off x="10003601" y="3936050"/>
            <a:ext cx="1451774" cy="13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8bba4c8f2b_2_20"/>
          <p:cNvPicPr preferRelativeResize="0"/>
          <p:nvPr/>
        </p:nvPicPr>
        <p:blipFill rotWithShape="1">
          <a:blip r:embed="rId10">
            <a:alphaModFix/>
          </a:blip>
          <a:srcRect b="41366" l="23990" r="31375" t="26138"/>
          <a:stretch/>
        </p:blipFill>
        <p:spPr>
          <a:xfrm>
            <a:off x="10320038" y="2535968"/>
            <a:ext cx="818899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8bba4c8f2b_2_20"/>
          <p:cNvSpPr/>
          <p:nvPr/>
        </p:nvSpPr>
        <p:spPr>
          <a:xfrm>
            <a:off x="10442851" y="3411375"/>
            <a:ext cx="498000" cy="29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28bba4c8f2b_2_20"/>
          <p:cNvSpPr txBox="1"/>
          <p:nvPr/>
        </p:nvSpPr>
        <p:spPr>
          <a:xfrm>
            <a:off x="10217501" y="5260854"/>
            <a:ext cx="1178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50~59세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g28bba4c8f2b_2_20"/>
          <p:cNvPicPr preferRelativeResize="0"/>
          <p:nvPr/>
        </p:nvPicPr>
        <p:blipFill rotWithShape="1">
          <a:blip r:embed="rId11">
            <a:alphaModFix/>
          </a:blip>
          <a:srcRect b="36899" l="25033" r="28435" t="0"/>
          <a:stretch/>
        </p:blipFill>
        <p:spPr>
          <a:xfrm>
            <a:off x="5310025" y="2481550"/>
            <a:ext cx="1018201" cy="71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8bba4c8f2b_2_20"/>
          <p:cNvPicPr preferRelativeResize="0"/>
          <p:nvPr/>
        </p:nvPicPr>
        <p:blipFill rotWithShape="1">
          <a:blip r:embed="rId12">
            <a:alphaModFix/>
          </a:blip>
          <a:srcRect b="12317" l="23080" r="20952" t="12752"/>
          <a:stretch/>
        </p:blipFill>
        <p:spPr>
          <a:xfrm>
            <a:off x="4980875" y="3938925"/>
            <a:ext cx="1451774" cy="13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8bba4c8f2b_2_20"/>
          <p:cNvSpPr txBox="1"/>
          <p:nvPr/>
        </p:nvSpPr>
        <p:spPr>
          <a:xfrm>
            <a:off x="3447413" y="5274199"/>
            <a:ext cx="1119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10~19세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8bba4c8f2b_2_20"/>
          <p:cNvSpPr txBox="1"/>
          <p:nvPr/>
        </p:nvSpPr>
        <p:spPr>
          <a:xfrm>
            <a:off x="5229925" y="5274199"/>
            <a:ext cx="1178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20~29세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28bba4c8f2b_2_20"/>
          <p:cNvSpPr/>
          <p:nvPr/>
        </p:nvSpPr>
        <p:spPr>
          <a:xfrm>
            <a:off x="5578070" y="3415413"/>
            <a:ext cx="482100" cy="2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g28bba4c8f2b_2_20"/>
          <p:cNvPicPr preferRelativeResize="0"/>
          <p:nvPr/>
        </p:nvPicPr>
        <p:blipFill rotWithShape="1">
          <a:blip r:embed="rId13">
            <a:alphaModFix/>
          </a:blip>
          <a:srcRect b="12015" l="23132" r="21113" t="12363"/>
          <a:stretch/>
        </p:blipFill>
        <p:spPr>
          <a:xfrm>
            <a:off x="3222975" y="3883425"/>
            <a:ext cx="1451774" cy="13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8bba4c8f2b_2_20"/>
          <p:cNvPicPr preferRelativeResize="0"/>
          <p:nvPr/>
        </p:nvPicPr>
        <p:blipFill rotWithShape="1">
          <a:blip r:embed="rId14">
            <a:alphaModFix/>
          </a:blip>
          <a:srcRect b="22802" l="0" r="6550" t="0"/>
          <a:stretch/>
        </p:blipFill>
        <p:spPr>
          <a:xfrm>
            <a:off x="3651875" y="2547692"/>
            <a:ext cx="710699" cy="619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8bba4c8f2b_2_20"/>
          <p:cNvSpPr/>
          <p:nvPr/>
        </p:nvSpPr>
        <p:spPr>
          <a:xfrm>
            <a:off x="3707821" y="3415425"/>
            <a:ext cx="482100" cy="2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g28bba4c8f2b_1_42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g28bba4c8f2b_1_42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8bba4c8f2b_1_42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28bba4c8f2b_1_424"/>
          <p:cNvSpPr/>
          <p:nvPr/>
        </p:nvSpPr>
        <p:spPr>
          <a:xfrm>
            <a:off x="5442958" y="1289449"/>
            <a:ext cx="6152400" cy="493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28bba4c8f2b_1_424"/>
          <p:cNvSpPr txBox="1"/>
          <p:nvPr/>
        </p:nvSpPr>
        <p:spPr>
          <a:xfrm>
            <a:off x="5881450" y="3499425"/>
            <a:ext cx="556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인식된 얼굴을 바탕으로 성별 분류(남성/여성)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g28bba4c8f2b_1_424"/>
          <p:cNvCxnSpPr/>
          <p:nvPr/>
        </p:nvCxnSpPr>
        <p:spPr>
          <a:xfrm>
            <a:off x="5789940" y="2846269"/>
            <a:ext cx="3987900" cy="0"/>
          </a:xfrm>
          <a:prstGeom prst="straightConnector1">
            <a:avLst/>
          </a:prstGeom>
          <a:noFill/>
          <a:ln cap="flat" cmpd="sng" w="9525">
            <a:solidFill>
              <a:srgbClr val="7F7C7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5" name="Google Shape;435;g28bba4c8f2b_1_424"/>
          <p:cNvSpPr txBox="1"/>
          <p:nvPr/>
        </p:nvSpPr>
        <p:spPr>
          <a:xfrm>
            <a:off x="5957648" y="1594426"/>
            <a:ext cx="53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성별 분류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Gender Classification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g28bba4c8f2b_1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267" y="1302661"/>
            <a:ext cx="1602379" cy="160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8bba4c8f2b_1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58158">
            <a:off x="3224160" y="4502915"/>
            <a:ext cx="590281" cy="18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8bba4c8f2b_1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516546">
            <a:off x="2439892" y="4518576"/>
            <a:ext cx="603658" cy="18487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8bba4c8f2b_1_424"/>
          <p:cNvSpPr txBox="1"/>
          <p:nvPr/>
        </p:nvSpPr>
        <p:spPr>
          <a:xfrm>
            <a:off x="1868975" y="5687175"/>
            <a:ext cx="68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g28bba4c8f2b_1_4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9348" y="3255924"/>
            <a:ext cx="1018200" cy="1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8bba4c8f2b_1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902262" y="2820238"/>
            <a:ext cx="512350" cy="18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g28bba4c8f2b_1_424"/>
          <p:cNvGrpSpPr/>
          <p:nvPr/>
        </p:nvGrpSpPr>
        <p:grpSpPr>
          <a:xfrm>
            <a:off x="3637425" y="5003863"/>
            <a:ext cx="430800" cy="769512"/>
            <a:chOff x="2626775" y="1323488"/>
            <a:chExt cx="430800" cy="769512"/>
          </a:xfrm>
        </p:grpSpPr>
        <p:sp>
          <p:nvSpPr>
            <p:cNvPr id="443" name="Google Shape;443;g28bba4c8f2b_1_424"/>
            <p:cNvSpPr/>
            <p:nvPr/>
          </p:nvSpPr>
          <p:spPr>
            <a:xfrm>
              <a:off x="2626775" y="1323488"/>
              <a:ext cx="430800" cy="430800"/>
            </a:xfrm>
            <a:prstGeom prst="ellipse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4" name="Google Shape;444;g28bba4c8f2b_1_424"/>
            <p:cNvCxnSpPr/>
            <p:nvPr/>
          </p:nvCxnSpPr>
          <p:spPr>
            <a:xfrm>
              <a:off x="2658875" y="1923650"/>
              <a:ext cx="366600" cy="0"/>
            </a:xfrm>
            <a:prstGeom prst="straightConnector1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g28bba4c8f2b_1_424"/>
            <p:cNvCxnSpPr/>
            <p:nvPr/>
          </p:nvCxnSpPr>
          <p:spPr>
            <a:xfrm rot="5400000">
              <a:off x="2672845" y="1920650"/>
              <a:ext cx="338700" cy="6000"/>
            </a:xfrm>
            <a:prstGeom prst="straightConnector1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46" name="Google Shape;446;g28bba4c8f2b_1_424"/>
          <p:cNvGrpSpPr/>
          <p:nvPr/>
        </p:nvGrpSpPr>
        <p:grpSpPr>
          <a:xfrm rot="-616569">
            <a:off x="1834686" y="4925532"/>
            <a:ext cx="858184" cy="837928"/>
            <a:chOff x="3057583" y="1289301"/>
            <a:chExt cx="858148" cy="837893"/>
          </a:xfrm>
        </p:grpSpPr>
        <p:grpSp>
          <p:nvGrpSpPr>
            <p:cNvPr id="447" name="Google Shape;447;g28bba4c8f2b_1_424"/>
            <p:cNvGrpSpPr/>
            <p:nvPr/>
          </p:nvGrpSpPr>
          <p:grpSpPr>
            <a:xfrm rot="-7954597">
              <a:off x="3271249" y="1323478"/>
              <a:ext cx="430816" cy="769539"/>
              <a:chOff x="2626775" y="1323488"/>
              <a:chExt cx="430800" cy="769512"/>
            </a:xfrm>
          </p:grpSpPr>
          <p:sp>
            <p:nvSpPr>
              <p:cNvPr id="448" name="Google Shape;448;g28bba4c8f2b_1_424"/>
              <p:cNvSpPr/>
              <p:nvPr/>
            </p:nvSpPr>
            <p:spPr>
              <a:xfrm>
                <a:off x="2626775" y="1323488"/>
                <a:ext cx="430800" cy="430800"/>
              </a:xfrm>
              <a:prstGeom prst="ellipse">
                <a:avLst/>
              </a:prstGeom>
              <a:noFill/>
              <a:ln cap="flat" cmpd="sng" w="38100">
                <a:solidFill>
                  <a:srgbClr val="C9DA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9" name="Google Shape;449;g28bba4c8f2b_1_424"/>
              <p:cNvCxnSpPr/>
              <p:nvPr/>
            </p:nvCxnSpPr>
            <p:spPr>
              <a:xfrm rot="5400000">
                <a:off x="2672845" y="1920650"/>
                <a:ext cx="338700" cy="6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9DA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50" name="Google Shape;450;g28bba4c8f2b_1_424"/>
            <p:cNvCxnSpPr/>
            <p:nvPr/>
          </p:nvCxnSpPr>
          <p:spPr>
            <a:xfrm rot="1106097">
              <a:off x="3736999" y="1455385"/>
              <a:ext cx="5692" cy="279719"/>
            </a:xfrm>
            <a:prstGeom prst="straightConnector1">
              <a:avLst/>
            </a:prstGeom>
            <a:noFill/>
            <a:ln cap="flat" cmpd="sng" w="38100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1" name="Google Shape;451;g28bba4c8f2b_1_424"/>
            <p:cNvCxnSpPr/>
            <p:nvPr/>
          </p:nvCxnSpPr>
          <p:spPr>
            <a:xfrm flipH="1" rot="-9628172">
              <a:off x="3522273" y="1418222"/>
              <a:ext cx="253060" cy="126671"/>
            </a:xfrm>
            <a:prstGeom prst="straightConnector1">
              <a:avLst/>
            </a:prstGeom>
            <a:noFill/>
            <a:ln cap="flat" cmpd="sng" w="38100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2" name="Google Shape;452;g28bba4c8f2b_1_424"/>
          <p:cNvSpPr txBox="1"/>
          <p:nvPr/>
        </p:nvSpPr>
        <p:spPr>
          <a:xfrm>
            <a:off x="3400725" y="5697175"/>
            <a:ext cx="90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Female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g28bba4c8f2b_1_53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" name="Google Shape;458;g28bba4c8f2b_1_53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8bba4c8f2b_1_53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Gender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8bba4c8f2b_1_532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ResNet 모델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28bba4c8f2b_1_532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28bba4c8f2b_1_532"/>
          <p:cNvSpPr txBox="1"/>
          <p:nvPr/>
        </p:nvSpPr>
        <p:spPr>
          <a:xfrm>
            <a:off x="1280650" y="1286375"/>
            <a:ext cx="10230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Plain 신경망에 Residual Block 을 추가한 모델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(Plain 신경망의 문제: 신경망층이 깊어질수록 학습이 어려워짐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기울기소실, network가 깊어질수록 모델의 accuracy가 향상되지 않는 문제)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네트워크 깊이를 깊게 만들면서 accuracy를 향상시킴: Residual Block 추가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F(x) = H(x) - x   : Residual(잔차), input_value가 0으로 수렴하도록 만들어줌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VGG-19 모델에 3x3 ConV layer를 2개씩 쌓고, Residual block을 끼워줌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주기적으로 필터를 2배씩 늘림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map 크기 줄일 때, stride=2로 다운샘플링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Residual Block : (ResNet-34) Basic Block 사용, (ResNet-50 이상) Bottleneck Block 사용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1x1 conv -&gt; 3x3 conv -&gt; 1x1 conv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마지막에 FC층 없고 global average pooling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g28bba4c8f2b_1_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875" y="2976600"/>
            <a:ext cx="4942249" cy="1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g28bba4c8f2b_1_55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9" name="Google Shape;469;g28bba4c8f2b_1_55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28bba4c8f2b_1_55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Gender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28bba4c8f2b_1_55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ResNet34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8bba4c8f2b_1_556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28bba4c8f2b_1_556"/>
          <p:cNvSpPr txBox="1"/>
          <p:nvPr/>
        </p:nvSpPr>
        <p:spPr>
          <a:xfrm>
            <a:off x="1280650" y="1286375"/>
            <a:ext cx="4315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(Hyperparameters) Batch size: 32, Epoch: 10, Learning rate: 0.001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(option) dropout은 쓰지 않음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accuracy: 92.93%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g28bba4c8f2b_1_556"/>
          <p:cNvPicPr preferRelativeResize="0"/>
          <p:nvPr/>
        </p:nvPicPr>
        <p:blipFill rotWithShape="1">
          <a:blip r:embed="rId3">
            <a:alphaModFix/>
          </a:blip>
          <a:srcRect b="24818" l="0" r="20095" t="8137"/>
          <a:stretch/>
        </p:blipFill>
        <p:spPr>
          <a:xfrm>
            <a:off x="690800" y="3597475"/>
            <a:ext cx="4820901" cy="18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8bba4c8f2b_1_556"/>
          <p:cNvSpPr txBox="1"/>
          <p:nvPr/>
        </p:nvSpPr>
        <p:spPr>
          <a:xfrm>
            <a:off x="6096000" y="914563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28bba4c8f2b_1_556"/>
          <p:cNvSpPr txBox="1"/>
          <p:nvPr/>
        </p:nvSpPr>
        <p:spPr>
          <a:xfrm>
            <a:off x="5814925" y="2418988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28bba4c8f2b_1_556"/>
          <p:cNvSpPr txBox="1"/>
          <p:nvPr/>
        </p:nvSpPr>
        <p:spPr>
          <a:xfrm>
            <a:off x="6047775" y="1411325"/>
            <a:ext cx="5658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(Hyperparameters) Batch size: 8, Epoch: 10, Learning rate: 0.001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(option) dropout은 쓰지 않음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accuracy: 91.58%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g28bba4c8f2b_1_556"/>
          <p:cNvPicPr preferRelativeResize="0"/>
          <p:nvPr/>
        </p:nvPicPr>
        <p:blipFill rotWithShape="1">
          <a:blip r:embed="rId4">
            <a:alphaModFix/>
          </a:blip>
          <a:srcRect b="22882" l="0" r="0" t="12367"/>
          <a:stretch/>
        </p:blipFill>
        <p:spPr>
          <a:xfrm>
            <a:off x="5977500" y="3614425"/>
            <a:ext cx="5658601" cy="17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8bba4c8f2b_1_556"/>
          <p:cNvSpPr txBox="1"/>
          <p:nvPr/>
        </p:nvSpPr>
        <p:spPr>
          <a:xfrm>
            <a:off x="690801" y="5701850"/>
            <a:ext cx="2304900" cy="501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→ ResNet34 사용!</a:t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g28bba4c8f2b_1_460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g28bba4c8f2b_1_460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28bba4c8f2b_1_460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8bba4c8f2b_1_460"/>
          <p:cNvSpPr/>
          <p:nvPr/>
        </p:nvSpPr>
        <p:spPr>
          <a:xfrm>
            <a:off x="5442958" y="1289449"/>
            <a:ext cx="6152400" cy="493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8bba4c8f2b_1_460"/>
          <p:cNvSpPr txBox="1"/>
          <p:nvPr/>
        </p:nvSpPr>
        <p:spPr>
          <a:xfrm>
            <a:off x="5881450" y="3499425"/>
            <a:ext cx="556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인식된 얼굴을 바탕으로 나이 범위 분류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(0~9세/10~19세/ 20-29세/ 30-39세/40~49세/50~59세/60대 이상)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g28bba4c8f2b_1_460"/>
          <p:cNvCxnSpPr/>
          <p:nvPr/>
        </p:nvCxnSpPr>
        <p:spPr>
          <a:xfrm>
            <a:off x="5789940" y="2846269"/>
            <a:ext cx="3987900" cy="0"/>
          </a:xfrm>
          <a:prstGeom prst="straightConnector1">
            <a:avLst/>
          </a:prstGeom>
          <a:noFill/>
          <a:ln cap="flat" cmpd="sng" w="9525">
            <a:solidFill>
              <a:srgbClr val="7F7C7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0" name="Google Shape;490;g28bba4c8f2b_1_460"/>
          <p:cNvSpPr txBox="1"/>
          <p:nvPr/>
        </p:nvSpPr>
        <p:spPr>
          <a:xfrm>
            <a:off x="5957648" y="1594426"/>
            <a:ext cx="53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나이 분류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Age Classification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g28bba4c8f2b_1_460"/>
          <p:cNvPicPr preferRelativeResize="0"/>
          <p:nvPr/>
        </p:nvPicPr>
        <p:blipFill rotWithShape="1">
          <a:blip r:embed="rId3">
            <a:alphaModFix/>
          </a:blip>
          <a:srcRect b="0" l="0" r="9591" t="0"/>
          <a:stretch/>
        </p:blipFill>
        <p:spPr>
          <a:xfrm>
            <a:off x="1014175" y="3784125"/>
            <a:ext cx="3987900" cy="210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g28bba4c8f2b_1_589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g28bba4c8f2b_1_589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28bba4c8f2b_1_589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8bba4c8f2b_1_589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데이터셋 나누어 학습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8bba4c8f2b_1_589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28bba4c8f2b_1_589"/>
          <p:cNvSpPr txBox="1"/>
          <p:nvPr/>
        </p:nvSpPr>
        <p:spPr>
          <a:xfrm>
            <a:off x="1280650" y="1286375"/>
            <a:ext cx="1023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json데이터의  past_age(촬영당시 나이)를 기반으로 나이대를 나눠서 7개의 클래스로 이미지 데이터를 분류함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2" name="Google Shape;502;g28bba4c8f2b_1_589"/>
          <p:cNvGraphicFramePr/>
          <p:nvPr/>
        </p:nvGraphicFramePr>
        <p:xfrm>
          <a:off x="1820200" y="222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{4727F374-945A-49E9-A7BC-9E71154D4B91}</a:tableStyleId>
              </a:tblPr>
              <a:tblGrid>
                <a:gridCol w="2407500"/>
                <a:gridCol w="4366125"/>
              </a:tblGrid>
              <a:tr h="2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Class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Age Range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0~9</a:t>
                      </a:r>
                      <a:r>
                        <a:rPr lang="en-US" sz="2000" u="none" cap="none" strike="noStrike"/>
                        <a:t>세 (10대 미만)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10~19</a:t>
                      </a:r>
                      <a:r>
                        <a:rPr lang="en-US" sz="2000" u="none" cap="none" strike="noStrike"/>
                        <a:t>세 (10대)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2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20~29</a:t>
                      </a:r>
                      <a:r>
                        <a:rPr lang="en-US" sz="2000" u="none" cap="none" strike="noStrike"/>
                        <a:t>세</a:t>
                      </a: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 (20</a:t>
                      </a:r>
                      <a:r>
                        <a:rPr lang="en-US" sz="2000" u="none" cap="none" strike="noStrike"/>
                        <a:t>대)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30~39</a:t>
                      </a:r>
                      <a:r>
                        <a:rPr lang="en-US" sz="2000" u="none" cap="none" strike="noStrike"/>
                        <a:t>세 (30대)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4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40~49</a:t>
                      </a:r>
                      <a:r>
                        <a:rPr lang="en-US" sz="2000" u="none" cap="none" strike="noStrike"/>
                        <a:t>세 (40대)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50~59</a:t>
                      </a:r>
                      <a:r>
                        <a:rPr lang="en-US" sz="2000" u="none" cap="none" strike="noStrike"/>
                        <a:t>세 (50대)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2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60</a:t>
                      </a:r>
                      <a:r>
                        <a:rPr lang="en-US" sz="2000" u="none" cap="none" strike="noStrike"/>
                        <a:t>세~ (60대 이상)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돌이(가) 표시된 사진&#10;&#10;자동 생성된 설명" id="123" name="Google Shape;123;g28bba4c8f2b_1_1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4275" y="-1"/>
            <a:ext cx="6077724" cy="6858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g28bba4c8f2b_1_1122"/>
          <p:cNvCxnSpPr/>
          <p:nvPr/>
        </p:nvCxnSpPr>
        <p:spPr>
          <a:xfrm>
            <a:off x="737937" y="2570356"/>
            <a:ext cx="5396700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g28bba4c8f2b_1_1122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01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8bba4c8f2b_1_1122"/>
          <p:cNvSpPr txBox="1"/>
          <p:nvPr/>
        </p:nvSpPr>
        <p:spPr>
          <a:xfrm>
            <a:off x="1963925" y="2805325"/>
            <a:ext cx="316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g28bba4c8f2b_1_601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g28bba4c8f2b_1_601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8bba4c8f2b_1_601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8bba4c8f2b_1_601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28bba4c8f2b_1_601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2" name="Google Shape;512;g28bba4c8f2b_1_601"/>
          <p:cNvGraphicFramePr/>
          <p:nvPr/>
        </p:nvGraphicFramePr>
        <p:xfrm>
          <a:off x="1229563" y="14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{4727F374-945A-49E9-A7BC-9E71154D4B91}</a:tableStyleId>
              </a:tblPr>
              <a:tblGrid>
                <a:gridCol w="1135200"/>
                <a:gridCol w="2965500"/>
                <a:gridCol w="2826875"/>
                <a:gridCol w="3048700"/>
              </a:tblGrid>
              <a:tr h="30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구분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VGG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ResNet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EfficientNet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0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등장</a:t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배경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Network 깊이가 CNN 성능에 어떤 영향을 주는지 알아보기 위해 층을 깊이 쌓는 것에 초점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Network 깊이가 깊어짐에 따라 Gradient vanishing, Overfitting의 문제 발생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Network 깊이, filter 개수, resolution(해상도)에 따라 모델의 성능이 달라짐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특징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3x3 filter, stride=1 반복 적용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max pooling을 stride=2로 적용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Residual Learning 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(이전의 결과를 추가해 학습시킴)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</a:rPr>
                        <a:t>width, depth, resolution 적절히 선택해 Compound Scaling Method를 사용</a:t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g28bba4c8f2b_1_61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8" name="Google Shape;518;g28bba4c8f2b_1_61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8bba4c8f2b_1_61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28bba4c8f2b_1_612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VGG-16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28bba4c8f2b_1_612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g28bba4c8f2b_1_612"/>
          <p:cNvPicPr preferRelativeResize="0"/>
          <p:nvPr/>
        </p:nvPicPr>
        <p:blipFill rotWithShape="1">
          <a:blip r:embed="rId3">
            <a:alphaModFix/>
          </a:blip>
          <a:srcRect b="0" l="0" r="0" t="22354"/>
          <a:stretch/>
        </p:blipFill>
        <p:spPr>
          <a:xfrm>
            <a:off x="1155450" y="1430387"/>
            <a:ext cx="4367075" cy="15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8bba4c8f2b_1_612"/>
          <p:cNvSpPr txBox="1"/>
          <p:nvPr/>
        </p:nvSpPr>
        <p:spPr>
          <a:xfrm>
            <a:off x="1155450" y="3169013"/>
            <a:ext cx="1056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accuracy: 약 30%                                                    accuracy: 약 34%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28bba4c8f2b_1_612"/>
          <p:cNvSpPr txBox="1"/>
          <p:nvPr/>
        </p:nvSpPr>
        <p:spPr>
          <a:xfrm>
            <a:off x="5941388" y="4266273"/>
            <a:ext cx="5090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accuracy가 너무 낮음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g28bba4c8f2b_1_6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1400" y="1430375"/>
            <a:ext cx="5541117" cy="15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8bba4c8f2b_1_612"/>
          <p:cNvSpPr txBox="1"/>
          <p:nvPr/>
        </p:nvSpPr>
        <p:spPr>
          <a:xfrm>
            <a:off x="6020550" y="853713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VGG-19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g28c5b74efab_0_5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g28c5b74efab_0_5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8c5b74efab_0_5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8c5b74efab_0_5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ResNet152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28c5b74efab_0_56"/>
          <p:cNvSpPr/>
          <p:nvPr/>
        </p:nvSpPr>
        <p:spPr>
          <a:xfrm>
            <a:off x="2427054" y="1745489"/>
            <a:ext cx="771000" cy="17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g28c5b74efab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50" y="5404789"/>
            <a:ext cx="56769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28c5b74efab_0_56"/>
          <p:cNvSpPr txBox="1"/>
          <p:nvPr/>
        </p:nvSpPr>
        <p:spPr>
          <a:xfrm>
            <a:off x="1280650" y="1286375"/>
            <a:ext cx="10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Accuracy: 약 53%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28c5b74efab_0_56"/>
          <p:cNvSpPr txBox="1"/>
          <p:nvPr/>
        </p:nvSpPr>
        <p:spPr>
          <a:xfrm>
            <a:off x="1295400" y="44196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EfficientNet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8c5b74efab_0_56"/>
          <p:cNvSpPr txBox="1"/>
          <p:nvPr/>
        </p:nvSpPr>
        <p:spPr>
          <a:xfrm>
            <a:off x="1339575" y="4912200"/>
            <a:ext cx="102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Accuracy: 약 66%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g28c5b74efab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3575" y="4151800"/>
            <a:ext cx="2777038" cy="20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8c5b74efab_0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8425" y="1505775"/>
            <a:ext cx="3263501" cy="24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8c5b74efab_0_56"/>
          <p:cNvPicPr preferRelativeResize="0"/>
          <p:nvPr/>
        </p:nvPicPr>
        <p:blipFill rotWithShape="1">
          <a:blip r:embed="rId6">
            <a:alphaModFix/>
          </a:blip>
          <a:srcRect b="12520" l="23134" r="21093" t="11916"/>
          <a:stretch/>
        </p:blipFill>
        <p:spPr>
          <a:xfrm>
            <a:off x="3068147" y="1745500"/>
            <a:ext cx="1194984" cy="106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8c5b74efab_0_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54542" y="1745500"/>
            <a:ext cx="3135608" cy="75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8c5b74efab_0_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54542" y="3019644"/>
            <a:ext cx="3135607" cy="100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28c5b74efab_0_56"/>
          <p:cNvPicPr preferRelativeResize="0"/>
          <p:nvPr/>
        </p:nvPicPr>
        <p:blipFill rotWithShape="1">
          <a:blip r:embed="rId9">
            <a:alphaModFix/>
          </a:blip>
          <a:srcRect b="13703" l="22967" r="21299" t="14847"/>
          <a:stretch/>
        </p:blipFill>
        <p:spPr>
          <a:xfrm>
            <a:off x="3068147" y="3019644"/>
            <a:ext cx="1194984" cy="11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28c5b74efab_0_56"/>
          <p:cNvPicPr preferRelativeResize="0"/>
          <p:nvPr/>
        </p:nvPicPr>
        <p:blipFill rotWithShape="1">
          <a:blip r:embed="rId10">
            <a:alphaModFix/>
          </a:blip>
          <a:srcRect b="45184" l="42674" r="18380" t="0"/>
          <a:stretch/>
        </p:blipFill>
        <p:spPr>
          <a:xfrm>
            <a:off x="1813256" y="1745500"/>
            <a:ext cx="1194984" cy="106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8c5b74efab_0_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13250" y="3019644"/>
            <a:ext cx="1194982" cy="119498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8c5b74efab_0_56"/>
          <p:cNvSpPr txBox="1"/>
          <p:nvPr/>
        </p:nvSpPr>
        <p:spPr>
          <a:xfrm>
            <a:off x="4354488" y="2502192"/>
            <a:ext cx="31356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10대 이미지를 10대로 분류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28c5b74efab_0_56"/>
          <p:cNvSpPr txBox="1"/>
          <p:nvPr/>
        </p:nvSpPr>
        <p:spPr>
          <a:xfrm>
            <a:off x="4354488" y="4025125"/>
            <a:ext cx="31356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30대 이미지를 10대 미만으로 분류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g28c5b74efab_0_45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5" name="Google Shape;555;g28c5b74efab_0_45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28c5b74efab_0_45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8c5b74efab_0_45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ResNet101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28c5b74efab_0_45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8c5b74efab_0_45"/>
          <p:cNvSpPr/>
          <p:nvPr/>
        </p:nvSpPr>
        <p:spPr>
          <a:xfrm>
            <a:off x="2427054" y="1745489"/>
            <a:ext cx="771000" cy="17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8c5b74efab_0_45"/>
          <p:cNvSpPr txBox="1"/>
          <p:nvPr/>
        </p:nvSpPr>
        <p:spPr>
          <a:xfrm>
            <a:off x="1280650" y="1286375"/>
            <a:ext cx="1023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Valid 진행시 약 66%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Test 진행시 62%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g28c5b74efab_0_45"/>
          <p:cNvPicPr preferRelativeResize="0"/>
          <p:nvPr/>
        </p:nvPicPr>
        <p:blipFill rotWithShape="1">
          <a:blip r:embed="rId3">
            <a:alphaModFix/>
          </a:blip>
          <a:srcRect b="0" l="8011" r="8278" t="0"/>
          <a:stretch/>
        </p:blipFill>
        <p:spPr>
          <a:xfrm>
            <a:off x="1280650" y="2144950"/>
            <a:ext cx="6331590" cy="17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8c5b74efab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575" y="4107354"/>
            <a:ext cx="4720525" cy="1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8c5b74efab_0_45"/>
          <p:cNvSpPr/>
          <p:nvPr/>
        </p:nvSpPr>
        <p:spPr>
          <a:xfrm>
            <a:off x="8773350" y="4107350"/>
            <a:ext cx="7710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g28bba4c8f2b_1_74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g28bba4c8f2b_1_74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03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8bba4c8f2b_1_74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Age Classification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8bba4c8f2b_1_74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 선택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28bba4c8f2b_1_746"/>
          <p:cNvSpPr txBox="1"/>
          <p:nvPr/>
        </p:nvSpPr>
        <p:spPr>
          <a:xfrm>
            <a:off x="1153700" y="1330800"/>
            <a:ext cx="101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3" name="Google Shape;573;g28bba4c8f2b_1_746"/>
          <p:cNvGraphicFramePr/>
          <p:nvPr/>
        </p:nvGraphicFramePr>
        <p:xfrm>
          <a:off x="1229563" y="148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{4727F374-945A-49E9-A7BC-9E71154D4B91}</a:tableStyleId>
              </a:tblPr>
              <a:tblGrid>
                <a:gridCol w="1711850"/>
                <a:gridCol w="1652850"/>
                <a:gridCol w="1652850"/>
                <a:gridCol w="1652850"/>
                <a:gridCol w="1652850"/>
                <a:gridCol w="1652850"/>
              </a:tblGrid>
              <a:tr h="56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구분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VGG-16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VGG-19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ResNet50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ResNet101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EfficientNet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Batch Size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16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16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64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</a:tr>
              <a:tr h="65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Epochs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 → 20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Optimizer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SGD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SGD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SGD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SGD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Adam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Learning Rate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0.001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0.001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0.001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0.001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0.001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0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Test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Accuracy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39.95%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34.44%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46.13%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/>
                        <a:t>62</a:t>
                      </a:r>
                      <a:r>
                        <a:rPr b="1" lang="en-US" sz="1800" u="none" cap="none" strike="noStrike"/>
                        <a:t>%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66.25%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74" name="Google Shape;574;g28bba4c8f2b_1_746"/>
          <p:cNvSpPr txBox="1"/>
          <p:nvPr/>
        </p:nvSpPr>
        <p:spPr>
          <a:xfrm>
            <a:off x="8900776" y="5637725"/>
            <a:ext cx="2304900" cy="501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→ ResNet101 사용!</a:t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g28bba4c8f2b_1_74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1"/>
          <p:cNvPicPr preferRelativeResize="0"/>
          <p:nvPr/>
        </p:nvPicPr>
        <p:blipFill rotWithShape="1">
          <a:blip r:embed="rId3">
            <a:alphaModFix/>
          </a:blip>
          <a:srcRect b="0" l="29163" r="0" t="0"/>
          <a:stretch/>
        </p:blipFill>
        <p:spPr>
          <a:xfrm>
            <a:off x="6096000" y="0"/>
            <a:ext cx="6097075" cy="68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1"/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Google Shape;582;p21"/>
          <p:cNvCxnSpPr/>
          <p:nvPr/>
        </p:nvCxnSpPr>
        <p:spPr>
          <a:xfrm>
            <a:off x="737937" y="2570356"/>
            <a:ext cx="5358063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21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04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1"/>
          <p:cNvSpPr txBox="1"/>
          <p:nvPr/>
        </p:nvSpPr>
        <p:spPr>
          <a:xfrm>
            <a:off x="1963926" y="2805317"/>
            <a:ext cx="276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Service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9" name="Google Shape;589;g28c5b74efab_0_2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0" name="Google Shape;590;g28c5b74efab_0_2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04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8c5b74efab_0_2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Web Service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28c5b74efab_0_2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page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g28c5b74efa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275" y="1330800"/>
            <a:ext cx="9498901" cy="5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g28c5b74efab_0_11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9" name="Google Shape;599;g28c5b74efab_0_11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04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28c5b74efab_0_11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Web Service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8c5b74efab_0_11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page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g28c5b74efa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275" y="1330800"/>
            <a:ext cx="9498901" cy="5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7" name="Google Shape;607;g28c5b74efab_0_23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8" name="Google Shape;608;g28c5b74efab_0_23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04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28c5b74efab_0_23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Web Service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8c5b74efab_0_23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page: test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28c5b74efab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275" y="1330800"/>
            <a:ext cx="9494732" cy="51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" name="Google Shape;616;g28c5b74efab_0_90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7" name="Google Shape;617;g28c5b74efab_0_90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04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8c5b74efab_0_90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Web Service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8c5b74efab_0_90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page: test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g28c5b74efab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825" y="1330800"/>
            <a:ext cx="9512238" cy="515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bba4c8f2b_0_166"/>
          <p:cNvSpPr/>
          <p:nvPr/>
        </p:nvSpPr>
        <p:spPr>
          <a:xfrm>
            <a:off x="6966100" y="2102900"/>
            <a:ext cx="3683100" cy="3731700"/>
          </a:xfrm>
          <a:prstGeom prst="roundRect">
            <a:avLst>
              <a:gd fmla="val 16667" name="adj"/>
            </a:avLst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8bba4c8f2b_0_166"/>
          <p:cNvSpPr/>
          <p:nvPr/>
        </p:nvSpPr>
        <p:spPr>
          <a:xfrm>
            <a:off x="1555900" y="2102900"/>
            <a:ext cx="3683100" cy="3731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g28bba4c8f2b_0_16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" name="Google Shape;134;g28bba4c8f2b_0_166"/>
          <p:cNvCxnSpPr/>
          <p:nvPr/>
        </p:nvCxnSpPr>
        <p:spPr>
          <a:xfrm>
            <a:off x="5486401" y="3516351"/>
            <a:ext cx="1226700" cy="0"/>
          </a:xfrm>
          <a:prstGeom prst="straightConnector1">
            <a:avLst/>
          </a:prstGeom>
          <a:noFill/>
          <a:ln cap="flat" cmpd="sng" w="9525">
            <a:solidFill>
              <a:srgbClr val="47474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5" name="Google Shape;135;g28bba4c8f2b_0_166"/>
          <p:cNvCxnSpPr/>
          <p:nvPr/>
        </p:nvCxnSpPr>
        <p:spPr>
          <a:xfrm rot="10800000">
            <a:off x="5486335" y="4583151"/>
            <a:ext cx="1226700" cy="0"/>
          </a:xfrm>
          <a:prstGeom prst="straightConnector1">
            <a:avLst/>
          </a:prstGeom>
          <a:noFill/>
          <a:ln cap="flat" cmpd="sng" w="9525">
            <a:solidFill>
              <a:srgbClr val="47474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6" name="Google Shape;136;g28bba4c8f2b_0_166"/>
          <p:cNvSpPr txBox="1"/>
          <p:nvPr/>
        </p:nvSpPr>
        <p:spPr>
          <a:xfrm>
            <a:off x="7263850" y="2661950"/>
            <a:ext cx="3087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한국인의 얼굴 특성에 최적화된 얼굴 인식 모델을 개발 (성별 및 나이 분류)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사용자 친화적인 UI/UX 제공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8bba4c8f2b_0_16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01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8bba4c8f2b_0_16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프로젝트 배경 및 목표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8bba4c8f2b_0_166"/>
          <p:cNvSpPr txBox="1"/>
          <p:nvPr/>
        </p:nvSpPr>
        <p:spPr>
          <a:xfrm>
            <a:off x="2174987" y="1155138"/>
            <a:ext cx="23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0" i="0" sz="1400" u="none" cap="none" strike="noStrik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8bba4c8f2b_0_166"/>
          <p:cNvSpPr txBox="1"/>
          <p:nvPr/>
        </p:nvSpPr>
        <p:spPr>
          <a:xfrm>
            <a:off x="7702275" y="1163659"/>
            <a:ext cx="23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b="0" i="0" sz="1400" u="none" cap="none" strike="noStrik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8bba4c8f2b_0_166"/>
          <p:cNvSpPr txBox="1"/>
          <p:nvPr/>
        </p:nvSpPr>
        <p:spPr>
          <a:xfrm>
            <a:off x="1719850" y="2537300"/>
            <a:ext cx="335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최근 딥러닝 및 머신러닝 기술 발전에 따라 보안, 헬스케어, 마케팅 등 다양한 분야에서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얼굴 인식 및 판별 기술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요구되고 있음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대부분의 모델이 서양인 기반으로 개발되어 있으므로,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한국인 안면 데이터셋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 활용해 학습모델을 구현해보고자 함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g28bba4c8f2b_0_166"/>
          <p:cNvGrpSpPr/>
          <p:nvPr/>
        </p:nvGrpSpPr>
        <p:grpSpPr>
          <a:xfrm>
            <a:off x="7575475" y="4387438"/>
            <a:ext cx="874800" cy="1109282"/>
            <a:chOff x="5456575" y="3611975"/>
            <a:chExt cx="874800" cy="1109282"/>
          </a:xfrm>
        </p:grpSpPr>
        <p:sp>
          <p:nvSpPr>
            <p:cNvPr id="143" name="Google Shape;143;g28bba4c8f2b_0_166"/>
            <p:cNvSpPr/>
            <p:nvPr/>
          </p:nvSpPr>
          <p:spPr>
            <a:xfrm>
              <a:off x="5456575" y="3611975"/>
              <a:ext cx="874800" cy="885900"/>
            </a:xfrm>
            <a:prstGeom prst="rect">
              <a:avLst/>
            </a:prstGeom>
            <a:noFill/>
            <a:ln cap="flat" cmpd="sng" w="762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28bba4c8f2b_0_166"/>
            <p:cNvSpPr/>
            <p:nvPr/>
          </p:nvSpPr>
          <p:spPr>
            <a:xfrm>
              <a:off x="5747575" y="3762003"/>
              <a:ext cx="292800" cy="292800"/>
            </a:xfrm>
            <a:prstGeom prst="ellipse">
              <a:avLst/>
            </a:prstGeom>
            <a:noFill/>
            <a:ln cap="flat" cmpd="sng" w="762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28bba4c8f2b_0_166"/>
            <p:cNvSpPr/>
            <p:nvPr/>
          </p:nvSpPr>
          <p:spPr>
            <a:xfrm rot="6739754">
              <a:off x="5646033" y="4151612"/>
              <a:ext cx="495883" cy="493207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762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g28bba4c8f2b_0_166"/>
          <p:cNvGrpSpPr/>
          <p:nvPr/>
        </p:nvGrpSpPr>
        <p:grpSpPr>
          <a:xfrm>
            <a:off x="9224175" y="4387438"/>
            <a:ext cx="874800" cy="1109282"/>
            <a:chOff x="5456575" y="3611975"/>
            <a:chExt cx="874800" cy="1109282"/>
          </a:xfrm>
        </p:grpSpPr>
        <p:sp>
          <p:nvSpPr>
            <p:cNvPr id="147" name="Google Shape;147;g28bba4c8f2b_0_166"/>
            <p:cNvSpPr/>
            <p:nvPr/>
          </p:nvSpPr>
          <p:spPr>
            <a:xfrm>
              <a:off x="5456575" y="3611975"/>
              <a:ext cx="874800" cy="885900"/>
            </a:xfrm>
            <a:prstGeom prst="rect">
              <a:avLst/>
            </a:prstGeom>
            <a:noFill/>
            <a:ln cap="flat" cmpd="sng" w="762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28bba4c8f2b_0_166"/>
            <p:cNvSpPr/>
            <p:nvPr/>
          </p:nvSpPr>
          <p:spPr>
            <a:xfrm>
              <a:off x="5747575" y="3762003"/>
              <a:ext cx="292800" cy="292800"/>
            </a:xfrm>
            <a:prstGeom prst="ellipse">
              <a:avLst/>
            </a:prstGeom>
            <a:noFill/>
            <a:ln cap="flat" cmpd="sng" w="762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28bba4c8f2b_0_166"/>
            <p:cNvSpPr/>
            <p:nvPr/>
          </p:nvSpPr>
          <p:spPr>
            <a:xfrm rot="6739754">
              <a:off x="5646033" y="4151612"/>
              <a:ext cx="495883" cy="493207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762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g28bba4c8f2b_0_166"/>
          <p:cNvSpPr/>
          <p:nvPr/>
        </p:nvSpPr>
        <p:spPr>
          <a:xfrm>
            <a:off x="8584325" y="4659450"/>
            <a:ext cx="50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5" name="Google Shape;625;g28c5b74efab_0_108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g28c5b74efab_0_108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04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28c5b74efab_0_108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Web Service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28c5b74efab_0_108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page: test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g28c5b74efab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275" y="1330800"/>
            <a:ext cx="9453349" cy="51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Google Shape;634;g28c5b74efab_0_98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5" name="Google Shape;635;g28c5b74efab_0_98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04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28c5b74efab_0_98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Web Service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28c5b74efab_0_98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page: test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g28c5b74efab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275" y="1330800"/>
            <a:ext cx="9480651" cy="5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g28bba4c8f2b_1_818"/>
          <p:cNvPicPr preferRelativeResize="0"/>
          <p:nvPr/>
        </p:nvPicPr>
        <p:blipFill rotWithShape="1">
          <a:blip r:embed="rId3">
            <a:alphaModFix/>
          </a:blip>
          <a:srcRect b="0" l="24088" r="16563" t="0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g28bba4c8f2b_1_818"/>
          <p:cNvCxnSpPr/>
          <p:nvPr/>
        </p:nvCxnSpPr>
        <p:spPr>
          <a:xfrm>
            <a:off x="737937" y="2570356"/>
            <a:ext cx="5358000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g28bba4c8f2b_1_818"/>
          <p:cNvSpPr txBox="1"/>
          <p:nvPr/>
        </p:nvSpPr>
        <p:spPr>
          <a:xfrm>
            <a:off x="9998245" y="6578779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28bba4c8f2b_1_818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05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28bba4c8f2b_1_818"/>
          <p:cNvSpPr txBox="1"/>
          <p:nvPr/>
        </p:nvSpPr>
        <p:spPr>
          <a:xfrm>
            <a:off x="1963926" y="2805317"/>
            <a:ext cx="276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2" name="Google Shape;652;g28bba4c8f2b_1_843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3" name="Google Shape;653;g28bba4c8f2b_1_843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05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28bba4c8f2b_1_843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결론 및 향후 과제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28bba4c8f2b_1_843"/>
          <p:cNvSpPr/>
          <p:nvPr/>
        </p:nvSpPr>
        <p:spPr>
          <a:xfrm>
            <a:off x="1205750" y="2700375"/>
            <a:ext cx="10553400" cy="339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28bba4c8f2b_1_843"/>
          <p:cNvSpPr txBox="1"/>
          <p:nvPr/>
        </p:nvSpPr>
        <p:spPr>
          <a:xfrm>
            <a:off x="1667150" y="3304250"/>
            <a:ext cx="958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50대 이상인 사람들의 데이터수가 적어서 50대 이상 분류의 정확도가 떨어짐. 50대+60대 이상을 하나의 클래스로 편입해서 학습도 해보았으나, 성능이 개선되지 않음. 더 정교한 설계의 모델이 필요할 것으로 보임.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28bba4c8f2b_1_843"/>
          <p:cNvSpPr/>
          <p:nvPr/>
        </p:nvSpPr>
        <p:spPr>
          <a:xfrm>
            <a:off x="1581886" y="1108594"/>
            <a:ext cx="9583500" cy="1314900"/>
          </a:xfrm>
          <a:prstGeom prst="bracketPair">
            <a:avLst/>
          </a:prstGeom>
          <a:noFill/>
          <a:ln cap="flat" cmpd="sng" w="9525">
            <a:solidFill>
              <a:srgbClr val="9F979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Models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r>
              <a:rPr b="1" i="0" lang="en-US" sz="2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Classification Model:</a:t>
            </a:r>
            <a: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ResNet34 </a:t>
            </a:r>
            <a:r>
              <a:rPr b="1" i="0" lang="en-US" sz="2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(Acc: 92%)</a:t>
            </a:r>
            <a:endParaRPr b="1" i="0" sz="25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b="1" i="0" lang="en-US" sz="23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Classification Model: </a:t>
            </a:r>
            <a:r>
              <a:rPr b="1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ResNet101 </a:t>
            </a:r>
            <a:r>
              <a:rPr b="1" i="0" lang="en-US" sz="25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(Acc: </a:t>
            </a:r>
            <a:r>
              <a:rPr b="1" lang="en-US" sz="2500">
                <a:solidFill>
                  <a:srgbClr val="1C4587"/>
                </a:solidFill>
              </a:rPr>
              <a:t>62</a:t>
            </a:r>
            <a:r>
              <a:rPr b="1" i="0" lang="en-US" sz="25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%)</a:t>
            </a:r>
            <a:endParaRPr b="1" i="0" sz="25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28bba4c8f2b_1_843"/>
          <p:cNvSpPr txBox="1"/>
          <p:nvPr/>
        </p:nvSpPr>
        <p:spPr>
          <a:xfrm>
            <a:off x="1658075" y="28019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28bba4c8f2b_1_843"/>
          <p:cNvSpPr txBox="1"/>
          <p:nvPr/>
        </p:nvSpPr>
        <p:spPr>
          <a:xfrm>
            <a:off x="1667150" y="4752050"/>
            <a:ext cx="958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동일한 데이터(한국인 안면 aging 데이터)로 생성모델을 구현하여, 사용자의 사진을 입력하면 사용자가가 원하는 나이대의 얼굴이미지를 생성하는 서비스 제공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미아, 기억 상실에 의한 행방불명 등으로 장기 실종 상태인 대상자의 현재 얼굴과 실종 신고 시 사용되었던 당시 얼굴 사진으로 본인 여부 확인에 활용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28bba4c8f2b_1_843"/>
          <p:cNvSpPr txBox="1"/>
          <p:nvPr/>
        </p:nvSpPr>
        <p:spPr>
          <a:xfrm>
            <a:off x="1658075" y="42497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향후 과제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5" name="Google Shape;665;g28bba4c8f2b_1_856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6" name="Google Shape;666;g28bba4c8f2b_1_856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05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28bba4c8f2b_1_856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8bba4c8f2b_1_856"/>
          <p:cNvSpPr txBox="1"/>
          <p:nvPr/>
        </p:nvSpPr>
        <p:spPr>
          <a:xfrm>
            <a:off x="1295400" y="838200"/>
            <a:ext cx="59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배운 점 및 아쉬운 점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g28bba4c8f2b_1_856"/>
          <p:cNvSpPr/>
          <p:nvPr/>
        </p:nvSpPr>
        <p:spPr>
          <a:xfrm>
            <a:off x="699625" y="1426950"/>
            <a:ext cx="2496300" cy="480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28bba4c8f2b_1_856"/>
          <p:cNvSpPr/>
          <p:nvPr/>
        </p:nvSpPr>
        <p:spPr>
          <a:xfrm>
            <a:off x="699625" y="1426950"/>
            <a:ext cx="2496300" cy="604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28bba4c8f2b_1_856"/>
          <p:cNvSpPr/>
          <p:nvPr/>
        </p:nvSpPr>
        <p:spPr>
          <a:xfrm>
            <a:off x="8975301" y="1426953"/>
            <a:ext cx="2496300" cy="480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28bba4c8f2b_1_856"/>
          <p:cNvSpPr/>
          <p:nvPr/>
        </p:nvSpPr>
        <p:spPr>
          <a:xfrm>
            <a:off x="3462126" y="1426950"/>
            <a:ext cx="2565600" cy="480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28bba4c8f2b_1_856"/>
          <p:cNvSpPr/>
          <p:nvPr/>
        </p:nvSpPr>
        <p:spPr>
          <a:xfrm>
            <a:off x="6216752" y="1426953"/>
            <a:ext cx="2565600" cy="480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28bba4c8f2b_1_856"/>
          <p:cNvSpPr txBox="1"/>
          <p:nvPr/>
        </p:nvSpPr>
        <p:spPr>
          <a:xfrm>
            <a:off x="699625" y="1541917"/>
            <a:ext cx="249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데이터셋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28bba4c8f2b_1_856"/>
          <p:cNvSpPr/>
          <p:nvPr/>
        </p:nvSpPr>
        <p:spPr>
          <a:xfrm>
            <a:off x="3458173" y="1426950"/>
            <a:ext cx="2565600" cy="60420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28bba4c8f2b_1_856"/>
          <p:cNvSpPr/>
          <p:nvPr/>
        </p:nvSpPr>
        <p:spPr>
          <a:xfrm>
            <a:off x="6216753" y="1426950"/>
            <a:ext cx="2565600" cy="60420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28bba4c8f2b_1_856"/>
          <p:cNvSpPr/>
          <p:nvPr/>
        </p:nvSpPr>
        <p:spPr>
          <a:xfrm>
            <a:off x="8975300" y="1426950"/>
            <a:ext cx="2496300" cy="60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28bba4c8f2b_1_856"/>
          <p:cNvSpPr txBox="1"/>
          <p:nvPr/>
        </p:nvSpPr>
        <p:spPr>
          <a:xfrm>
            <a:off x="762000" y="2206425"/>
            <a:ext cx="2369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C6767"/>
                </a:solidFill>
                <a:latin typeface="Arial"/>
                <a:ea typeface="Arial"/>
                <a:cs typeface="Arial"/>
                <a:sym typeface="Arial"/>
              </a:rPr>
              <a:t>데이터셋의 형태와 특징을 이해하여 전처리하는 것이 중요하다는 점을 깨달음. outlier와 같은 데이터를 학습 중에 발견해 재학습을 여러번 수행함. </a:t>
            </a:r>
            <a:endParaRPr b="0" i="0" sz="1800" u="none" cap="none" strike="noStrike">
              <a:solidFill>
                <a:srgbClr val="6C67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28bba4c8f2b_1_856"/>
          <p:cNvSpPr txBox="1"/>
          <p:nvPr/>
        </p:nvSpPr>
        <p:spPr>
          <a:xfrm>
            <a:off x="3442825" y="1541918"/>
            <a:ext cx="25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데이터모델링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28bba4c8f2b_1_856"/>
          <p:cNvSpPr txBox="1"/>
          <p:nvPr/>
        </p:nvSpPr>
        <p:spPr>
          <a:xfrm>
            <a:off x="6186025" y="1541918"/>
            <a:ext cx="25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데이터학습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28bba4c8f2b_1_856"/>
          <p:cNvSpPr txBox="1"/>
          <p:nvPr/>
        </p:nvSpPr>
        <p:spPr>
          <a:xfrm>
            <a:off x="8929225" y="1541918"/>
            <a:ext cx="25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 프로젝트 전반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28bba4c8f2b_1_856"/>
          <p:cNvSpPr txBox="1"/>
          <p:nvPr/>
        </p:nvSpPr>
        <p:spPr>
          <a:xfrm>
            <a:off x="3581400" y="2206425"/>
            <a:ext cx="2369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C6767"/>
                </a:solidFill>
                <a:latin typeface="Arial"/>
                <a:ea typeface="Arial"/>
                <a:cs typeface="Arial"/>
                <a:sym typeface="Arial"/>
              </a:rPr>
              <a:t>레이어를 무조건 많이 쌓거나 복잡하다고 모델 성능이 향상되는 것은 아니라는 점을 확인함. </a:t>
            </a:r>
            <a:endParaRPr b="0" i="0" sz="1800" u="none" cap="none" strike="noStrike">
              <a:solidFill>
                <a:srgbClr val="6C6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C6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C6767"/>
                </a:solidFill>
                <a:latin typeface="Arial"/>
                <a:ea typeface="Arial"/>
                <a:cs typeface="Arial"/>
                <a:sym typeface="Arial"/>
              </a:rPr>
              <a:t>같은 모델을 사용하더라도 하이퍼파라미터에 따라 성능이 변한다는 점도 알 수 있었음.</a:t>
            </a:r>
            <a:endParaRPr b="0" i="0" sz="1800" u="none" cap="none" strike="noStrike">
              <a:solidFill>
                <a:srgbClr val="6C67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28bba4c8f2b_1_856"/>
          <p:cNvSpPr txBox="1"/>
          <p:nvPr/>
        </p:nvSpPr>
        <p:spPr>
          <a:xfrm>
            <a:off x="6324600" y="2206425"/>
            <a:ext cx="23694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C6767"/>
                </a:solidFill>
                <a:latin typeface="Arial"/>
                <a:ea typeface="Arial"/>
                <a:cs typeface="Arial"/>
                <a:sym typeface="Arial"/>
              </a:rPr>
              <a:t>PC의 저장 공간 및 GPU자원(2GB)이 한정되어 있어 주제에 맞는 데이터셋 로드 및 모델 학습에 어려움이 컸음. 컴퓨터 자원의 중요성을 깨달음.</a:t>
            </a:r>
            <a:endParaRPr b="0" i="0" sz="1800" u="none" cap="none" strike="noStrike">
              <a:solidFill>
                <a:srgbClr val="6C6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C67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28bba4c8f2b_1_856"/>
          <p:cNvSpPr txBox="1"/>
          <p:nvPr/>
        </p:nvSpPr>
        <p:spPr>
          <a:xfrm>
            <a:off x="9067800" y="2206425"/>
            <a:ext cx="2369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C6767"/>
                </a:solidFill>
                <a:latin typeface="Arial"/>
                <a:ea typeface="Arial"/>
                <a:cs typeface="Arial"/>
                <a:sym typeface="Arial"/>
              </a:rPr>
              <a:t>프로젝트 초기에는 나이대별로 변해가는 안면 이미지 생성을 하고싶었으나 한정된 시간과 자원 등으로 인해 분류 모델을 구현하는 데 그쳐 아쉬움.</a:t>
            </a:r>
            <a:endParaRPr b="0" i="0" sz="1800" u="none" cap="none" strike="noStrike">
              <a:solidFill>
                <a:srgbClr val="6C676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블랙, 무기, 다크이(가) 표시된 사진&#10;&#10;자동 생성된 설명" id="689" name="Google Shape;689;g28bba4c8f2b_1_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28bba4c8f2b_1_678"/>
          <p:cNvSpPr txBox="1"/>
          <p:nvPr/>
        </p:nvSpPr>
        <p:spPr>
          <a:xfrm>
            <a:off x="2374600" y="4531900"/>
            <a:ext cx="7779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b="1" i="0" sz="10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벽, 화이트, 냉장고이(가) 표시된 사진&#10;&#10;자동 생성된 설명" id="695" name="Google Shape;695;g28bba4c8f2b_1_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28bba4c8f2b_1_797"/>
          <p:cNvSpPr txBox="1"/>
          <p:nvPr/>
        </p:nvSpPr>
        <p:spPr>
          <a:xfrm>
            <a:off x="5951621" y="4531911"/>
            <a:ext cx="6096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Fin.</a:t>
            </a:r>
            <a:endParaRPr b="1" i="0" sz="10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g28bba4c8f2b_0_213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g28bba4c8f2b_0_213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01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8bba4c8f2b_0_213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8" name="Google Shape;158;g28bba4c8f2b_0_213"/>
          <p:cNvGraphicFramePr/>
          <p:nvPr/>
        </p:nvGraphicFramePr>
        <p:xfrm>
          <a:off x="709388" y="184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{4727F374-945A-49E9-A7BC-9E71154D4B91}</a:tableStyleId>
              </a:tblPr>
              <a:tblGrid>
                <a:gridCol w="749925"/>
                <a:gridCol w="749925"/>
                <a:gridCol w="749925"/>
                <a:gridCol w="749925"/>
                <a:gridCol w="749925"/>
                <a:gridCol w="749925"/>
                <a:gridCol w="749925"/>
              </a:tblGrid>
              <a:tr h="405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/>
                        <a:t>Sep</a:t>
                      </a:r>
                      <a:endParaRPr b="1" sz="19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S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W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S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17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23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2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주제선정 및 데이터수집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데이터 탐색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24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28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29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30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모델링 및 모델학습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9" name="Google Shape;159;g28bba4c8f2b_0_213"/>
          <p:cNvGraphicFramePr/>
          <p:nvPr/>
        </p:nvGraphicFramePr>
        <p:xfrm>
          <a:off x="6348188" y="184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{4727F374-945A-49E9-A7BC-9E71154D4B91}</a:tableStyleId>
              </a:tblPr>
              <a:tblGrid>
                <a:gridCol w="749925"/>
                <a:gridCol w="749925"/>
                <a:gridCol w="749925"/>
                <a:gridCol w="749925"/>
                <a:gridCol w="749925"/>
                <a:gridCol w="749925"/>
                <a:gridCol w="749925"/>
              </a:tblGrid>
              <a:tr h="405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/>
                        <a:t>Oct</a:t>
                      </a:r>
                      <a:endParaRPr b="1" sz="19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S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W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S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7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모델학습 및 검증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8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14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웹 서비스 구현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PPT작성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g28bba4c8f2b_0_213"/>
          <p:cNvSpPr txBox="1"/>
          <p:nvPr/>
        </p:nvSpPr>
        <p:spPr>
          <a:xfrm>
            <a:off x="1812594" y="1251125"/>
            <a:ext cx="856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2023. 9. 18. ~ 2023. 10. 13. (4주)</a:t>
            </a:r>
            <a:endParaRPr b="1" i="0" sz="1100" u="none" cap="none" strike="noStrik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g28bba4c8f2b_0_195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g28bba4c8f2b_0_195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01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8bba4c8f2b_0_195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기술스택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28bba4c8f2b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775" y="1927648"/>
            <a:ext cx="2627137" cy="79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8bba4c8f2b_0_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4863" y="2173564"/>
            <a:ext cx="1923757" cy="125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8bba4c8f2b_0_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8626" y="1720900"/>
            <a:ext cx="2366363" cy="120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8bba4c8f2b_0_1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8592" y="3150632"/>
            <a:ext cx="2255788" cy="115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8bba4c8f2b_0_1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0026" y="3206319"/>
            <a:ext cx="1809390" cy="103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8bba4c8f2b_0_1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4487" y="2658599"/>
            <a:ext cx="1809388" cy="84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8bba4c8f2b_0_1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42825" y="4397200"/>
            <a:ext cx="2255775" cy="112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8bba4c8f2b_0_1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14748" y="4528250"/>
            <a:ext cx="1664676" cy="6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g28bba4c8f2b_1_29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g28bba4c8f2b_1_29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01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8bba4c8f2b_1_29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컴퓨팅자원 및 작업환경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3" name="Google Shape;183;g28bba4c8f2b_1_29"/>
          <p:cNvGraphicFramePr/>
          <p:nvPr/>
        </p:nvGraphicFramePr>
        <p:xfrm>
          <a:off x="1153688" y="182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{4727F374-945A-49E9-A7BC-9E71154D4B91}</a:tableStyleId>
              </a:tblPr>
              <a:tblGrid>
                <a:gridCol w="1487775"/>
                <a:gridCol w="4302650"/>
                <a:gridCol w="4203100"/>
              </a:tblGrid>
              <a:tr h="77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구분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PC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Google Colab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9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Processor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Intel(R) Core(TM) i5-9400F CPU</a:t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 @ 2.90GHz   2.90 GHz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Intel(R) Xeon(R) CPU @ 2.20GHz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RAM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16.0GB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12.7GB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GPU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NVIDIA GTX1050 2.0GB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NVIDIA Tesla T4 15.0GB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g28bba4c8f2b_1_44"/>
          <p:cNvCxnSpPr/>
          <p:nvPr/>
        </p:nvCxnSpPr>
        <p:spPr>
          <a:xfrm>
            <a:off x="1153688" y="724829"/>
            <a:ext cx="11038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g28bba4c8f2b_1_44"/>
          <p:cNvSpPr txBox="1"/>
          <p:nvPr/>
        </p:nvSpPr>
        <p:spPr>
          <a:xfrm>
            <a:off x="262461" y="187373"/>
            <a:ext cx="10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Part 01</a:t>
            </a:r>
            <a:endParaRPr b="1" i="0" sz="16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8bba4c8f2b_1_44"/>
          <p:cNvSpPr txBox="1"/>
          <p:nvPr/>
        </p:nvSpPr>
        <p:spPr>
          <a:xfrm>
            <a:off x="1280710" y="191875"/>
            <a:ext cx="36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2B2929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endParaRPr b="1" i="0" sz="2200" u="none" cap="none" strike="noStrike">
              <a:solidFill>
                <a:srgbClr val="2B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28bba4c8f2b_1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774" y="710626"/>
            <a:ext cx="3325424" cy="33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8bba4c8f2b_1_44"/>
          <p:cNvSpPr txBox="1"/>
          <p:nvPr/>
        </p:nvSpPr>
        <p:spPr>
          <a:xfrm>
            <a:off x="1153693" y="1015415"/>
            <a:ext cx="791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안면 인식 에이징(aging) 이미지 데이터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8bba4c8f2b_1_44"/>
          <p:cNvSpPr txBox="1"/>
          <p:nvPr/>
        </p:nvSpPr>
        <p:spPr>
          <a:xfrm>
            <a:off x="7097300" y="5863400"/>
            <a:ext cx="397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출처:                            (한국지능정보사회진흥원)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4" name="Google Shape;194;g28bba4c8f2b_1_44"/>
          <p:cNvGraphicFramePr/>
          <p:nvPr/>
        </p:nvGraphicFramePr>
        <p:xfrm>
          <a:off x="1153700" y="373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{4727F374-945A-49E9-A7BC-9E71154D4B91}</a:tableStyleId>
              </a:tblPr>
              <a:tblGrid>
                <a:gridCol w="2131650"/>
                <a:gridCol w="1842150"/>
                <a:gridCol w="1846275"/>
                <a:gridCol w="4028450"/>
              </a:tblGrid>
              <a:tr h="347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구분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유형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</a:rPr>
                        <a:t>데이터 형</a:t>
                      </a:r>
                      <a:r>
                        <a:rPr b="1" lang="en-US" sz="2000" u="none" cap="none" strike="noStrike"/>
                        <a:t>식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데이터 내용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2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사진데이터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이미지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png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참여자 1인당 유아~현재까지 연령대별 사진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6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라벨링데이터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바운딩박스, 키포인트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json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참여자 출생년도, 성별,  현재나이, 사진상 나이, 원본사진 촬영기기 등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5" name="Google Shape;195;g28bba4c8f2b_1_44"/>
          <p:cNvGraphicFramePr/>
          <p:nvPr/>
        </p:nvGraphicFramePr>
        <p:xfrm>
          <a:off x="1153700" y="161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{4727F374-945A-49E9-A7BC-9E71154D4B91}</a:tableStyleId>
              </a:tblPr>
              <a:tblGrid>
                <a:gridCol w="1666925"/>
                <a:gridCol w="1440525"/>
                <a:gridCol w="1443750"/>
                <a:gridCol w="3150175"/>
              </a:tblGrid>
              <a:tr h="23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데이터 구축년도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2022년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데이터셋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45,200건</a:t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(train: 40,150건, </a:t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test: 5050건)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Contributor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894명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연령 범위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0~82세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6" name="Google Shape;196;g28bba4c8f2b_1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2450" y="5787200"/>
            <a:ext cx="1402275" cy="3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B1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9"/>
          <p:cNvCxnSpPr/>
          <p:nvPr/>
        </p:nvCxnSpPr>
        <p:spPr>
          <a:xfrm>
            <a:off x="737937" y="2570356"/>
            <a:ext cx="5358000" cy="0"/>
          </a:xfrm>
          <a:prstGeom prst="straightConnector1">
            <a:avLst/>
          </a:prstGeom>
          <a:noFill/>
          <a:ln cap="flat" cmpd="sng" w="190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9"/>
          <p:cNvSpPr txBox="1"/>
          <p:nvPr/>
        </p:nvSpPr>
        <p:spPr>
          <a:xfrm>
            <a:off x="1963926" y="2805317"/>
            <a:ext cx="276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 &amp; Data Preprocessing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661723" y="1949700"/>
            <a:ext cx="12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02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2023-04-19T04:07:11Z</dcterms:created>
  <dc:creator>Yu Saebyeol</dc:creator>
</cp:coreProperties>
</file>